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9144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4097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4097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4097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874008" y="176784"/>
            <a:ext cx="632460" cy="6598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966971" y="176784"/>
            <a:ext cx="665988" cy="659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093464" y="176784"/>
            <a:ext cx="3337560" cy="6598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6891528" y="176784"/>
            <a:ext cx="630935" cy="6598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265175" y="678180"/>
            <a:ext cx="556260" cy="5821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4097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4097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4065" y="211328"/>
            <a:ext cx="8195868" cy="1280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2437" y="1183894"/>
            <a:ext cx="8126095" cy="1491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38311" y="6432448"/>
            <a:ext cx="282575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4097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7%D0%B5%D1%82%D1%82%D0%B0-" TargetMode="External"/><Relationship Id="rId3" Type="http://schemas.openxmlformats.org/officeDocument/2006/relationships/hyperlink" Target="https://ru.wikipedia.org/wiki/%D0%9C%D0%B5%D0%B3%D0%B0-" TargetMode="External"/><Relationship Id="rId7" Type="http://schemas.openxmlformats.org/officeDocument/2006/relationships/hyperlink" Target="https://ru.wikipedia.org/wiki/%D0%AD%D0%BA%D1%81%D0%B0-" TargetMode="External"/><Relationship Id="rId2" Type="http://schemas.openxmlformats.org/officeDocument/2006/relationships/hyperlink" Target="https://ru.wikipedia.org/wiki/%D0%9A%D0%B8%D0%BB%D0%BE-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u.wikipedia.org/wiki/%D0%9F%D0%B5%D1%82%D0%B0-" TargetMode="External"/><Relationship Id="rId5" Type="http://schemas.openxmlformats.org/officeDocument/2006/relationships/hyperlink" Target="https://ru.wikipedia.org/wiki/%D0%A2%D0%B5%D1%80%D0%B0-" TargetMode="External"/><Relationship Id="rId10" Type="http://schemas.openxmlformats.org/officeDocument/2006/relationships/hyperlink" Target="https://ru.wikipedia.org/w/index.php?title=%D0%9A%D1%81%D0%B5%D1%80%D0%B0-&amp;amp;action=edit&amp;amp;redlink=1" TargetMode="External"/><Relationship Id="rId4" Type="http://schemas.openxmlformats.org/officeDocument/2006/relationships/hyperlink" Target="https://ru.wikipedia.org/wiki/%D0%93%D0%B8%D0%B3%D0%B0-" TargetMode="External"/><Relationship Id="rId9" Type="http://schemas.openxmlformats.org/officeDocument/2006/relationships/hyperlink" Target="https://ru.wikipedia.org/wiki/%D0%99%D0%BE%D1%82%D1%82%D0%B0-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ewegg.com/chinas-tianhe-2-worlds-powerful-computer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4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2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1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9" Type="http://schemas.openxmlformats.org/officeDocument/2006/relationships/image" Target="../media/image103.png"/><Relationship Id="rId3" Type="http://schemas.openxmlformats.org/officeDocument/2006/relationships/image" Target="../media/image69.png"/><Relationship Id="rId21" Type="http://schemas.openxmlformats.org/officeDocument/2006/relationships/image" Target="../media/image86.png"/><Relationship Id="rId34" Type="http://schemas.openxmlformats.org/officeDocument/2006/relationships/image" Target="../media/image98.png"/><Relationship Id="rId42" Type="http://schemas.openxmlformats.org/officeDocument/2006/relationships/image" Target="../media/image106.png"/><Relationship Id="rId47" Type="http://schemas.openxmlformats.org/officeDocument/2006/relationships/image" Target="../media/image111.jp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33" Type="http://schemas.openxmlformats.org/officeDocument/2006/relationships/image" Target="../media/image97.png"/><Relationship Id="rId38" Type="http://schemas.openxmlformats.org/officeDocument/2006/relationships/image" Target="../media/image102.png"/><Relationship Id="rId46" Type="http://schemas.openxmlformats.org/officeDocument/2006/relationships/image" Target="../media/image110.png"/><Relationship Id="rId2" Type="http://schemas.openxmlformats.org/officeDocument/2006/relationships/image" Target="../media/image68.jp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16.png"/><Relationship Id="rId41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32" Type="http://schemas.openxmlformats.org/officeDocument/2006/relationships/image" Target="../media/image96.png"/><Relationship Id="rId37" Type="http://schemas.openxmlformats.org/officeDocument/2006/relationships/image" Target="../media/image101.png"/><Relationship Id="rId40" Type="http://schemas.openxmlformats.org/officeDocument/2006/relationships/image" Target="../media/image104.png"/><Relationship Id="rId45" Type="http://schemas.openxmlformats.org/officeDocument/2006/relationships/image" Target="../media/image109.png"/><Relationship Id="rId5" Type="http://schemas.openxmlformats.org/officeDocument/2006/relationships/image" Target="../media/image12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36" Type="http://schemas.openxmlformats.org/officeDocument/2006/relationships/image" Target="../media/image10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31" Type="http://schemas.openxmlformats.org/officeDocument/2006/relationships/image" Target="../media/image95.png"/><Relationship Id="rId44" Type="http://schemas.openxmlformats.org/officeDocument/2006/relationships/image" Target="../media/image108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4.png"/><Relationship Id="rId35" Type="http://schemas.openxmlformats.org/officeDocument/2006/relationships/image" Target="../media/image99.png"/><Relationship Id="rId43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20.png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12" Type="http://schemas.openxmlformats.org/officeDocument/2006/relationships/image" Target="../media/image11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118.png"/><Relationship Id="rId5" Type="http://schemas.openxmlformats.org/officeDocument/2006/relationships/image" Target="../media/image1.png"/><Relationship Id="rId15" Type="http://schemas.openxmlformats.org/officeDocument/2006/relationships/image" Target="../media/image122.jpg"/><Relationship Id="rId10" Type="http://schemas.openxmlformats.org/officeDocument/2006/relationships/image" Target="../media/image117.png"/><Relationship Id="rId4" Type="http://schemas.openxmlformats.org/officeDocument/2006/relationships/image" Target="../media/image114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33.png"/><Relationship Id="rId18" Type="http://schemas.openxmlformats.org/officeDocument/2006/relationships/image" Target="../media/image138.jp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2.png"/><Relationship Id="rId17" Type="http://schemas.openxmlformats.org/officeDocument/2006/relationships/image" Target="../media/image137.jpg"/><Relationship Id="rId2" Type="http://schemas.openxmlformats.org/officeDocument/2006/relationships/image" Target="../media/image123.jpg"/><Relationship Id="rId16" Type="http://schemas.openxmlformats.org/officeDocument/2006/relationships/image" Target="../media/image13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7.png"/><Relationship Id="rId11" Type="http://schemas.openxmlformats.org/officeDocument/2006/relationships/image" Target="../media/image131.png"/><Relationship Id="rId5" Type="http://schemas.openxmlformats.org/officeDocument/2006/relationships/image" Target="../media/image126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4" Type="http://schemas.openxmlformats.org/officeDocument/2006/relationships/image" Target="../media/image125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8.png"/><Relationship Id="rId18" Type="http://schemas.openxmlformats.org/officeDocument/2006/relationships/image" Target="../media/image82.png"/><Relationship Id="rId26" Type="http://schemas.openxmlformats.org/officeDocument/2006/relationships/image" Target="../media/image159.png"/><Relationship Id="rId3" Type="http://schemas.openxmlformats.org/officeDocument/2006/relationships/image" Target="../media/image139.png"/><Relationship Id="rId21" Type="http://schemas.openxmlformats.org/officeDocument/2006/relationships/image" Target="../media/image154.png"/><Relationship Id="rId34" Type="http://schemas.openxmlformats.org/officeDocument/2006/relationships/image" Target="../media/image167.png"/><Relationship Id="rId7" Type="http://schemas.openxmlformats.org/officeDocument/2006/relationships/image" Target="../media/image143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5" Type="http://schemas.openxmlformats.org/officeDocument/2006/relationships/image" Target="../media/image158.png"/><Relationship Id="rId33" Type="http://schemas.openxmlformats.org/officeDocument/2006/relationships/image" Target="../media/image166.png"/><Relationship Id="rId38" Type="http://schemas.openxmlformats.org/officeDocument/2006/relationships/image" Target="../media/image170.png"/><Relationship Id="rId2" Type="http://schemas.openxmlformats.org/officeDocument/2006/relationships/image" Target="../media/image25.png"/><Relationship Id="rId16" Type="http://schemas.openxmlformats.org/officeDocument/2006/relationships/image" Target="../media/image151.png"/><Relationship Id="rId20" Type="http://schemas.openxmlformats.org/officeDocument/2006/relationships/image" Target="../media/image86.png"/><Relationship Id="rId29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42.png"/><Relationship Id="rId24" Type="http://schemas.openxmlformats.org/officeDocument/2006/relationships/image" Target="../media/image157.png"/><Relationship Id="rId32" Type="http://schemas.openxmlformats.org/officeDocument/2006/relationships/image" Target="../media/image165.png"/><Relationship Id="rId37" Type="http://schemas.openxmlformats.org/officeDocument/2006/relationships/image" Target="../media/image48.png"/><Relationship Id="rId5" Type="http://schemas.openxmlformats.org/officeDocument/2006/relationships/image" Target="../media/image141.png"/><Relationship Id="rId15" Type="http://schemas.openxmlformats.org/officeDocument/2006/relationships/image" Target="../media/image150.png"/><Relationship Id="rId23" Type="http://schemas.openxmlformats.org/officeDocument/2006/relationships/image" Target="../media/image156.png"/><Relationship Id="rId28" Type="http://schemas.openxmlformats.org/officeDocument/2006/relationships/image" Target="../media/image161.png"/><Relationship Id="rId36" Type="http://schemas.openxmlformats.org/officeDocument/2006/relationships/image" Target="../media/image169.png"/><Relationship Id="rId10" Type="http://schemas.openxmlformats.org/officeDocument/2006/relationships/image" Target="../media/image146.png"/><Relationship Id="rId19" Type="http://schemas.openxmlformats.org/officeDocument/2006/relationships/image" Target="../media/image153.png"/><Relationship Id="rId31" Type="http://schemas.openxmlformats.org/officeDocument/2006/relationships/image" Target="../media/image164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49.png"/><Relationship Id="rId22" Type="http://schemas.openxmlformats.org/officeDocument/2006/relationships/image" Target="../media/image155.png"/><Relationship Id="rId27" Type="http://schemas.openxmlformats.org/officeDocument/2006/relationships/image" Target="../media/image160.png"/><Relationship Id="rId30" Type="http://schemas.openxmlformats.org/officeDocument/2006/relationships/image" Target="../media/image163.png"/><Relationship Id="rId35" Type="http://schemas.openxmlformats.org/officeDocument/2006/relationships/image" Target="../media/image1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1.png"/><Relationship Id="rId39" Type="http://schemas.openxmlformats.org/officeDocument/2006/relationships/image" Target="../media/image204.png"/><Relationship Id="rId3" Type="http://schemas.openxmlformats.org/officeDocument/2006/relationships/image" Target="../media/image172.png"/><Relationship Id="rId21" Type="http://schemas.openxmlformats.org/officeDocument/2006/relationships/image" Target="../media/image187.png"/><Relationship Id="rId34" Type="http://schemas.openxmlformats.org/officeDocument/2006/relationships/image" Target="../media/image199.png"/><Relationship Id="rId42" Type="http://schemas.openxmlformats.org/officeDocument/2006/relationships/image" Target="../media/image207.png"/><Relationship Id="rId7" Type="http://schemas.openxmlformats.org/officeDocument/2006/relationships/image" Target="../media/image176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0.png"/><Relationship Id="rId33" Type="http://schemas.openxmlformats.org/officeDocument/2006/relationships/image" Target="../media/image198.png"/><Relationship Id="rId38" Type="http://schemas.openxmlformats.org/officeDocument/2006/relationships/image" Target="../media/image203.png"/><Relationship Id="rId2" Type="http://schemas.openxmlformats.org/officeDocument/2006/relationships/image" Target="../media/image171.png"/><Relationship Id="rId16" Type="http://schemas.openxmlformats.org/officeDocument/2006/relationships/image" Target="../media/image183.png"/><Relationship Id="rId20" Type="http://schemas.openxmlformats.org/officeDocument/2006/relationships/image" Target="../media/image186.png"/><Relationship Id="rId29" Type="http://schemas.openxmlformats.org/officeDocument/2006/relationships/image" Target="../media/image194.png"/><Relationship Id="rId41" Type="http://schemas.openxmlformats.org/officeDocument/2006/relationships/image" Target="../media/image2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5.png"/><Relationship Id="rId11" Type="http://schemas.openxmlformats.org/officeDocument/2006/relationships/image" Target="../media/image178.png"/><Relationship Id="rId24" Type="http://schemas.openxmlformats.org/officeDocument/2006/relationships/image" Target="../media/image135.png"/><Relationship Id="rId32" Type="http://schemas.openxmlformats.org/officeDocument/2006/relationships/image" Target="../media/image197.png"/><Relationship Id="rId37" Type="http://schemas.openxmlformats.org/officeDocument/2006/relationships/image" Target="../media/image202.png"/><Relationship Id="rId40" Type="http://schemas.openxmlformats.org/officeDocument/2006/relationships/image" Target="../media/image205.png"/><Relationship Id="rId5" Type="http://schemas.openxmlformats.org/officeDocument/2006/relationships/image" Target="../media/image174.png"/><Relationship Id="rId15" Type="http://schemas.openxmlformats.org/officeDocument/2006/relationships/image" Target="../media/image182.png"/><Relationship Id="rId23" Type="http://schemas.openxmlformats.org/officeDocument/2006/relationships/image" Target="../media/image189.png"/><Relationship Id="rId28" Type="http://schemas.openxmlformats.org/officeDocument/2006/relationships/image" Target="../media/image193.png"/><Relationship Id="rId36" Type="http://schemas.openxmlformats.org/officeDocument/2006/relationships/image" Target="../media/image201.png"/><Relationship Id="rId10" Type="http://schemas.openxmlformats.org/officeDocument/2006/relationships/image" Target="../media/image86.png"/><Relationship Id="rId19" Type="http://schemas.openxmlformats.org/officeDocument/2006/relationships/image" Target="../media/image81.png"/><Relationship Id="rId31" Type="http://schemas.openxmlformats.org/officeDocument/2006/relationships/image" Target="../media/image196.png"/><Relationship Id="rId44" Type="http://schemas.openxmlformats.org/officeDocument/2006/relationships/image" Target="../media/image209.png"/><Relationship Id="rId4" Type="http://schemas.openxmlformats.org/officeDocument/2006/relationships/image" Target="../media/image173.png"/><Relationship Id="rId9" Type="http://schemas.openxmlformats.org/officeDocument/2006/relationships/image" Target="../media/image177.png"/><Relationship Id="rId14" Type="http://schemas.openxmlformats.org/officeDocument/2006/relationships/image" Target="../media/image181.png"/><Relationship Id="rId22" Type="http://schemas.openxmlformats.org/officeDocument/2006/relationships/image" Target="../media/image188.png"/><Relationship Id="rId27" Type="http://schemas.openxmlformats.org/officeDocument/2006/relationships/image" Target="../media/image192.png"/><Relationship Id="rId30" Type="http://schemas.openxmlformats.org/officeDocument/2006/relationships/image" Target="../media/image195.png"/><Relationship Id="rId35" Type="http://schemas.openxmlformats.org/officeDocument/2006/relationships/image" Target="../media/image200.png"/><Relationship Id="rId43" Type="http://schemas.openxmlformats.org/officeDocument/2006/relationships/image" Target="../media/image20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0.png"/><Relationship Id="rId18" Type="http://schemas.openxmlformats.org/officeDocument/2006/relationships/image" Target="../media/image127.png"/><Relationship Id="rId26" Type="http://schemas.openxmlformats.org/officeDocument/2006/relationships/image" Target="../media/image232.png"/><Relationship Id="rId3" Type="http://schemas.openxmlformats.org/officeDocument/2006/relationships/image" Target="../media/image211.png"/><Relationship Id="rId21" Type="http://schemas.openxmlformats.org/officeDocument/2006/relationships/image" Target="../media/image227.png"/><Relationship Id="rId34" Type="http://schemas.openxmlformats.org/officeDocument/2006/relationships/image" Target="../media/image239.png"/><Relationship Id="rId7" Type="http://schemas.openxmlformats.org/officeDocument/2006/relationships/image" Target="../media/image215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5" Type="http://schemas.openxmlformats.org/officeDocument/2006/relationships/image" Target="../media/image231.png"/><Relationship Id="rId33" Type="http://schemas.openxmlformats.org/officeDocument/2006/relationships/image" Target="../media/image86.png"/><Relationship Id="rId2" Type="http://schemas.openxmlformats.org/officeDocument/2006/relationships/image" Target="../media/image210.png"/><Relationship Id="rId16" Type="http://schemas.openxmlformats.org/officeDocument/2006/relationships/image" Target="../media/image223.png"/><Relationship Id="rId20" Type="http://schemas.openxmlformats.org/officeDocument/2006/relationships/image" Target="../media/image226.png"/><Relationship Id="rId29" Type="http://schemas.openxmlformats.org/officeDocument/2006/relationships/image" Target="../media/image2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4.png"/><Relationship Id="rId11" Type="http://schemas.openxmlformats.org/officeDocument/2006/relationships/image" Target="../media/image218.png"/><Relationship Id="rId24" Type="http://schemas.openxmlformats.org/officeDocument/2006/relationships/image" Target="../media/image230.png"/><Relationship Id="rId32" Type="http://schemas.openxmlformats.org/officeDocument/2006/relationships/image" Target="../media/image238.png"/><Relationship Id="rId5" Type="http://schemas.openxmlformats.org/officeDocument/2006/relationships/image" Target="../media/image213.png"/><Relationship Id="rId15" Type="http://schemas.openxmlformats.org/officeDocument/2006/relationships/image" Target="../media/image222.png"/><Relationship Id="rId23" Type="http://schemas.openxmlformats.org/officeDocument/2006/relationships/image" Target="../media/image229.png"/><Relationship Id="rId28" Type="http://schemas.openxmlformats.org/officeDocument/2006/relationships/image" Target="../media/image234.png"/><Relationship Id="rId36" Type="http://schemas.openxmlformats.org/officeDocument/2006/relationships/image" Target="../media/image241.png"/><Relationship Id="rId10" Type="http://schemas.openxmlformats.org/officeDocument/2006/relationships/image" Target="../media/image217.png"/><Relationship Id="rId19" Type="http://schemas.openxmlformats.org/officeDocument/2006/relationships/image" Target="../media/image225.png"/><Relationship Id="rId31" Type="http://schemas.openxmlformats.org/officeDocument/2006/relationships/image" Target="../media/image237.png"/><Relationship Id="rId4" Type="http://schemas.openxmlformats.org/officeDocument/2006/relationships/image" Target="../media/image212.png"/><Relationship Id="rId9" Type="http://schemas.openxmlformats.org/officeDocument/2006/relationships/image" Target="../media/image82.png"/><Relationship Id="rId14" Type="http://schemas.openxmlformats.org/officeDocument/2006/relationships/image" Target="../media/image221.png"/><Relationship Id="rId22" Type="http://schemas.openxmlformats.org/officeDocument/2006/relationships/image" Target="../media/image228.png"/><Relationship Id="rId27" Type="http://schemas.openxmlformats.org/officeDocument/2006/relationships/image" Target="../media/image233.png"/><Relationship Id="rId30" Type="http://schemas.openxmlformats.org/officeDocument/2006/relationships/image" Target="../media/image236.png"/><Relationship Id="rId35" Type="http://schemas.openxmlformats.org/officeDocument/2006/relationships/image" Target="../media/image2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250.png"/><Relationship Id="rId18" Type="http://schemas.openxmlformats.org/officeDocument/2006/relationships/image" Target="../media/image255.png"/><Relationship Id="rId26" Type="http://schemas.openxmlformats.org/officeDocument/2006/relationships/image" Target="../media/image263.png"/><Relationship Id="rId3" Type="http://schemas.openxmlformats.org/officeDocument/2006/relationships/image" Target="../media/image243.png"/><Relationship Id="rId21" Type="http://schemas.openxmlformats.org/officeDocument/2006/relationships/image" Target="../media/image258.png"/><Relationship Id="rId7" Type="http://schemas.openxmlformats.org/officeDocument/2006/relationships/image" Target="../media/image245.png"/><Relationship Id="rId12" Type="http://schemas.openxmlformats.org/officeDocument/2006/relationships/image" Target="../media/image249.png"/><Relationship Id="rId17" Type="http://schemas.openxmlformats.org/officeDocument/2006/relationships/image" Target="../media/image254.png"/><Relationship Id="rId25" Type="http://schemas.openxmlformats.org/officeDocument/2006/relationships/image" Target="../media/image262.png"/><Relationship Id="rId33" Type="http://schemas.openxmlformats.org/officeDocument/2006/relationships/image" Target="../media/image270.png"/><Relationship Id="rId2" Type="http://schemas.openxmlformats.org/officeDocument/2006/relationships/image" Target="../media/image242.png"/><Relationship Id="rId16" Type="http://schemas.openxmlformats.org/officeDocument/2006/relationships/image" Target="../media/image253.png"/><Relationship Id="rId20" Type="http://schemas.openxmlformats.org/officeDocument/2006/relationships/image" Target="../media/image257.png"/><Relationship Id="rId29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48.png"/><Relationship Id="rId24" Type="http://schemas.openxmlformats.org/officeDocument/2006/relationships/image" Target="../media/image261.png"/><Relationship Id="rId32" Type="http://schemas.openxmlformats.org/officeDocument/2006/relationships/image" Target="../media/image269.png"/><Relationship Id="rId5" Type="http://schemas.openxmlformats.org/officeDocument/2006/relationships/image" Target="../media/image4.png"/><Relationship Id="rId15" Type="http://schemas.openxmlformats.org/officeDocument/2006/relationships/image" Target="../media/image252.png"/><Relationship Id="rId23" Type="http://schemas.openxmlformats.org/officeDocument/2006/relationships/image" Target="../media/image260.png"/><Relationship Id="rId28" Type="http://schemas.openxmlformats.org/officeDocument/2006/relationships/image" Target="../media/image265.png"/><Relationship Id="rId10" Type="http://schemas.openxmlformats.org/officeDocument/2006/relationships/image" Target="../media/image247.png"/><Relationship Id="rId19" Type="http://schemas.openxmlformats.org/officeDocument/2006/relationships/image" Target="../media/image256.png"/><Relationship Id="rId31" Type="http://schemas.openxmlformats.org/officeDocument/2006/relationships/image" Target="../media/image268.png"/><Relationship Id="rId4" Type="http://schemas.openxmlformats.org/officeDocument/2006/relationships/image" Target="../media/image244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Relationship Id="rId22" Type="http://schemas.openxmlformats.org/officeDocument/2006/relationships/image" Target="../media/image259.png"/><Relationship Id="rId27" Type="http://schemas.openxmlformats.org/officeDocument/2006/relationships/image" Target="../media/image264.png"/><Relationship Id="rId30" Type="http://schemas.openxmlformats.org/officeDocument/2006/relationships/image" Target="../media/image2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76.png"/><Relationship Id="rId18" Type="http://schemas.openxmlformats.org/officeDocument/2006/relationships/image" Target="../media/image281.png"/><Relationship Id="rId26" Type="http://schemas.openxmlformats.org/officeDocument/2006/relationships/image" Target="../media/image288.png"/><Relationship Id="rId39" Type="http://schemas.openxmlformats.org/officeDocument/2006/relationships/image" Target="../media/image301.png"/><Relationship Id="rId3" Type="http://schemas.openxmlformats.org/officeDocument/2006/relationships/image" Target="../media/image243.png"/><Relationship Id="rId21" Type="http://schemas.openxmlformats.org/officeDocument/2006/relationships/image" Target="../media/image283.png"/><Relationship Id="rId34" Type="http://schemas.openxmlformats.org/officeDocument/2006/relationships/image" Target="../media/image296.png"/><Relationship Id="rId42" Type="http://schemas.openxmlformats.org/officeDocument/2006/relationships/image" Target="../media/image304.png"/><Relationship Id="rId7" Type="http://schemas.openxmlformats.org/officeDocument/2006/relationships/image" Target="../media/image274.png"/><Relationship Id="rId12" Type="http://schemas.openxmlformats.org/officeDocument/2006/relationships/image" Target="../media/image86.png"/><Relationship Id="rId17" Type="http://schemas.openxmlformats.org/officeDocument/2006/relationships/image" Target="../media/image280.png"/><Relationship Id="rId25" Type="http://schemas.openxmlformats.org/officeDocument/2006/relationships/image" Target="../media/image287.png"/><Relationship Id="rId33" Type="http://schemas.openxmlformats.org/officeDocument/2006/relationships/image" Target="../media/image295.png"/><Relationship Id="rId38" Type="http://schemas.openxmlformats.org/officeDocument/2006/relationships/image" Target="../media/image300.png"/><Relationship Id="rId46" Type="http://schemas.openxmlformats.org/officeDocument/2006/relationships/image" Target="../media/image307.png"/><Relationship Id="rId2" Type="http://schemas.openxmlformats.org/officeDocument/2006/relationships/image" Target="../media/image242.png"/><Relationship Id="rId16" Type="http://schemas.openxmlformats.org/officeDocument/2006/relationships/image" Target="../media/image279.png"/><Relationship Id="rId20" Type="http://schemas.openxmlformats.org/officeDocument/2006/relationships/image" Target="../media/image282.png"/><Relationship Id="rId29" Type="http://schemas.openxmlformats.org/officeDocument/2006/relationships/image" Target="../media/image291.png"/><Relationship Id="rId41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11" Type="http://schemas.openxmlformats.org/officeDocument/2006/relationships/image" Target="../media/image275.png"/><Relationship Id="rId24" Type="http://schemas.openxmlformats.org/officeDocument/2006/relationships/image" Target="../media/image286.png"/><Relationship Id="rId32" Type="http://schemas.openxmlformats.org/officeDocument/2006/relationships/image" Target="../media/image294.png"/><Relationship Id="rId37" Type="http://schemas.openxmlformats.org/officeDocument/2006/relationships/image" Target="../media/image299.png"/><Relationship Id="rId40" Type="http://schemas.openxmlformats.org/officeDocument/2006/relationships/image" Target="../media/image302.png"/><Relationship Id="rId45" Type="http://schemas.openxmlformats.org/officeDocument/2006/relationships/image" Target="../media/image306.png"/><Relationship Id="rId5" Type="http://schemas.openxmlformats.org/officeDocument/2006/relationships/image" Target="../media/image272.png"/><Relationship Id="rId15" Type="http://schemas.openxmlformats.org/officeDocument/2006/relationships/image" Target="../media/image278.png"/><Relationship Id="rId23" Type="http://schemas.openxmlformats.org/officeDocument/2006/relationships/image" Target="../media/image285.png"/><Relationship Id="rId28" Type="http://schemas.openxmlformats.org/officeDocument/2006/relationships/image" Target="../media/image290.png"/><Relationship Id="rId36" Type="http://schemas.openxmlformats.org/officeDocument/2006/relationships/image" Target="../media/image298.png"/><Relationship Id="rId10" Type="http://schemas.openxmlformats.org/officeDocument/2006/relationships/image" Target="../media/image245.png"/><Relationship Id="rId19" Type="http://schemas.openxmlformats.org/officeDocument/2006/relationships/image" Target="../media/image265.png"/><Relationship Id="rId31" Type="http://schemas.openxmlformats.org/officeDocument/2006/relationships/image" Target="../media/image293.png"/><Relationship Id="rId44" Type="http://schemas.openxmlformats.org/officeDocument/2006/relationships/image" Target="../media/image305.png"/><Relationship Id="rId4" Type="http://schemas.openxmlformats.org/officeDocument/2006/relationships/image" Target="../media/image271.png"/><Relationship Id="rId9" Type="http://schemas.openxmlformats.org/officeDocument/2006/relationships/image" Target="../media/image82.png"/><Relationship Id="rId14" Type="http://schemas.openxmlformats.org/officeDocument/2006/relationships/image" Target="../media/image277.png"/><Relationship Id="rId22" Type="http://schemas.openxmlformats.org/officeDocument/2006/relationships/image" Target="../media/image284.png"/><Relationship Id="rId27" Type="http://schemas.openxmlformats.org/officeDocument/2006/relationships/image" Target="../media/image289.png"/><Relationship Id="rId30" Type="http://schemas.openxmlformats.org/officeDocument/2006/relationships/image" Target="../media/image292.png"/><Relationship Id="rId35" Type="http://schemas.openxmlformats.org/officeDocument/2006/relationships/image" Target="../media/image297.png"/><Relationship Id="rId43" Type="http://schemas.openxmlformats.org/officeDocument/2006/relationships/image" Target="../media/image2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47.png"/><Relationship Id="rId18" Type="http://schemas.openxmlformats.org/officeDocument/2006/relationships/image" Target="../media/image312.png"/><Relationship Id="rId26" Type="http://schemas.openxmlformats.org/officeDocument/2006/relationships/image" Target="../media/image319.png"/><Relationship Id="rId3" Type="http://schemas.openxmlformats.org/officeDocument/2006/relationships/image" Target="../media/image243.png"/><Relationship Id="rId21" Type="http://schemas.openxmlformats.org/officeDocument/2006/relationships/image" Target="../media/image265.png"/><Relationship Id="rId34" Type="http://schemas.openxmlformats.org/officeDocument/2006/relationships/image" Target="../media/image326.png"/><Relationship Id="rId7" Type="http://schemas.openxmlformats.org/officeDocument/2006/relationships/image" Target="../media/image274.png"/><Relationship Id="rId12" Type="http://schemas.openxmlformats.org/officeDocument/2006/relationships/image" Target="../media/image308.png"/><Relationship Id="rId17" Type="http://schemas.openxmlformats.org/officeDocument/2006/relationships/image" Target="../media/image260.png"/><Relationship Id="rId25" Type="http://schemas.openxmlformats.org/officeDocument/2006/relationships/image" Target="../media/image318.png"/><Relationship Id="rId33" Type="http://schemas.openxmlformats.org/officeDocument/2006/relationships/image" Target="../media/image325.png"/><Relationship Id="rId38" Type="http://schemas.openxmlformats.org/officeDocument/2006/relationships/image" Target="../media/image329.png"/><Relationship Id="rId2" Type="http://schemas.openxmlformats.org/officeDocument/2006/relationships/image" Target="../media/image242.png"/><Relationship Id="rId16" Type="http://schemas.openxmlformats.org/officeDocument/2006/relationships/image" Target="../media/image311.png"/><Relationship Id="rId20" Type="http://schemas.openxmlformats.org/officeDocument/2006/relationships/image" Target="../media/image314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11" Type="http://schemas.openxmlformats.org/officeDocument/2006/relationships/image" Target="../media/image82.png"/><Relationship Id="rId24" Type="http://schemas.openxmlformats.org/officeDocument/2006/relationships/image" Target="../media/image317.png"/><Relationship Id="rId32" Type="http://schemas.openxmlformats.org/officeDocument/2006/relationships/image" Target="../media/image324.png"/><Relationship Id="rId37" Type="http://schemas.openxmlformats.org/officeDocument/2006/relationships/image" Target="../media/image328.png"/><Relationship Id="rId5" Type="http://schemas.openxmlformats.org/officeDocument/2006/relationships/image" Target="../media/image272.png"/><Relationship Id="rId15" Type="http://schemas.openxmlformats.org/officeDocument/2006/relationships/image" Target="../media/image310.png"/><Relationship Id="rId23" Type="http://schemas.openxmlformats.org/officeDocument/2006/relationships/image" Target="../media/image316.png"/><Relationship Id="rId28" Type="http://schemas.openxmlformats.org/officeDocument/2006/relationships/image" Target="../media/image321.png"/><Relationship Id="rId36" Type="http://schemas.openxmlformats.org/officeDocument/2006/relationships/image" Target="../media/image278.png"/><Relationship Id="rId10" Type="http://schemas.openxmlformats.org/officeDocument/2006/relationships/image" Target="../media/image245.png"/><Relationship Id="rId19" Type="http://schemas.openxmlformats.org/officeDocument/2006/relationships/image" Target="../media/image313.png"/><Relationship Id="rId31" Type="http://schemas.openxmlformats.org/officeDocument/2006/relationships/image" Target="../media/image323.png"/><Relationship Id="rId4" Type="http://schemas.openxmlformats.org/officeDocument/2006/relationships/image" Target="../media/image271.png"/><Relationship Id="rId9" Type="http://schemas.openxmlformats.org/officeDocument/2006/relationships/image" Target="../media/image25.png"/><Relationship Id="rId14" Type="http://schemas.openxmlformats.org/officeDocument/2006/relationships/image" Target="../media/image309.png"/><Relationship Id="rId22" Type="http://schemas.openxmlformats.org/officeDocument/2006/relationships/image" Target="../media/image315.png"/><Relationship Id="rId27" Type="http://schemas.openxmlformats.org/officeDocument/2006/relationships/image" Target="../media/image320.png"/><Relationship Id="rId30" Type="http://schemas.openxmlformats.org/officeDocument/2006/relationships/image" Target="../media/image322.png"/><Relationship Id="rId35" Type="http://schemas.openxmlformats.org/officeDocument/2006/relationships/image" Target="../media/image3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13" Type="http://schemas.openxmlformats.org/officeDocument/2006/relationships/image" Target="../media/image340.png"/><Relationship Id="rId3" Type="http://schemas.openxmlformats.org/officeDocument/2006/relationships/image" Target="../media/image331.png"/><Relationship Id="rId7" Type="http://schemas.openxmlformats.org/officeDocument/2006/relationships/image" Target="../media/image334.png"/><Relationship Id="rId12" Type="http://schemas.openxmlformats.org/officeDocument/2006/relationships/image" Target="../media/image33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3.png"/><Relationship Id="rId11" Type="http://schemas.openxmlformats.org/officeDocument/2006/relationships/image" Target="../media/image338.png"/><Relationship Id="rId5" Type="http://schemas.openxmlformats.org/officeDocument/2006/relationships/image" Target="../media/image332.png"/><Relationship Id="rId10" Type="http://schemas.openxmlformats.org/officeDocument/2006/relationships/image" Target="../media/image337.png"/><Relationship Id="rId4" Type="http://schemas.openxmlformats.org/officeDocument/2006/relationships/image" Target="../media/image48.png"/><Relationship Id="rId9" Type="http://schemas.openxmlformats.org/officeDocument/2006/relationships/image" Target="../media/image336.png"/><Relationship Id="rId14" Type="http://schemas.openxmlformats.org/officeDocument/2006/relationships/image" Target="../media/image3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cd.uni-konstanz.de/research/plants.php" TargetMode="External"/><Relationship Id="rId13" Type="http://schemas.openxmlformats.org/officeDocument/2006/relationships/hyperlink" Target="http://accelrys.com/services/training/life-science/StructureBasedDesignDescription.html" TargetMode="External"/><Relationship Id="rId18" Type="http://schemas.openxmlformats.org/officeDocument/2006/relationships/hyperlink" Target="http://www.nmr.chem.uu.nl/haddock/" TargetMode="External"/><Relationship Id="rId3" Type="http://schemas.openxmlformats.org/officeDocument/2006/relationships/hyperlink" Target="http://www.biosolveit.de/FlexX/" TargetMode="External"/><Relationship Id="rId7" Type="http://schemas.openxmlformats.org/officeDocument/2006/relationships/hyperlink" Target="http://www.ccdc.cam.ac.uk/products/life_sciences/gold/" TargetMode="External"/><Relationship Id="rId12" Type="http://schemas.openxmlformats.org/officeDocument/2006/relationships/hyperlink" Target="http://www.molsoft.com/icm_pro.html" TargetMode="External"/><Relationship Id="rId17" Type="http://schemas.openxmlformats.org/officeDocument/2006/relationships/hyperlink" Target="http://vis.lbl.gov/~scrivelli/Public/silvia_page/DockingShop.html" TargetMode="External"/><Relationship Id="rId2" Type="http://schemas.openxmlformats.org/officeDocument/2006/relationships/hyperlink" Target="http://autodock.scripps.edu/" TargetMode="External"/><Relationship Id="rId16" Type="http://schemas.openxmlformats.org/officeDocument/2006/relationships/hyperlink" Target="http://www.schrodinger.com/productpage/14/5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yesopen.com/products/applications/fred.html" TargetMode="External"/><Relationship Id="rId11" Type="http://schemas.openxmlformats.org/officeDocument/2006/relationships/hyperlink" Target="http://www.molegro.com/" TargetMode="External"/><Relationship Id="rId5" Type="http://schemas.openxmlformats.org/officeDocument/2006/relationships/hyperlink" Target="http://www.biopharmics.com/" TargetMode="External"/><Relationship Id="rId15" Type="http://schemas.openxmlformats.org/officeDocument/2006/relationships/hyperlink" Target="http://www.simbiosys.ca/ehits/index.html" TargetMode="External"/><Relationship Id="rId10" Type="http://schemas.openxmlformats.org/officeDocument/2006/relationships/hyperlink" Target="http://www.moltech.ru/" TargetMode="External"/><Relationship Id="rId4" Type="http://schemas.openxmlformats.org/officeDocument/2006/relationships/hyperlink" Target="http://dock.compbio.ucsf.edu/" TargetMode="External"/><Relationship Id="rId9" Type="http://schemas.openxmlformats.org/officeDocument/2006/relationships/hyperlink" Target="http://www.chemnavigator.com/cnc/products/3dpl.asp" TargetMode="External"/><Relationship Id="rId14" Type="http://schemas.openxmlformats.org/officeDocument/2006/relationships/hyperlink" Target="http://www.ibmc.msk.ru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2239" rIns="0" bIns="0" rtlCol="0">
            <a:spAutoFit/>
          </a:bodyPr>
          <a:lstStyle/>
          <a:p>
            <a:pPr marL="712470">
              <a:lnSpc>
                <a:spcPct val="100000"/>
              </a:lnSpc>
            </a:pPr>
            <a:r>
              <a:rPr sz="3600" spc="-15" dirty="0">
                <a:solidFill>
                  <a:srgbClr val="000000"/>
                </a:solidFill>
              </a:rPr>
              <a:t>Введение </a:t>
            </a:r>
            <a:r>
              <a:rPr sz="3600" dirty="0">
                <a:solidFill>
                  <a:srgbClr val="000000"/>
                </a:solidFill>
              </a:rPr>
              <a:t>в </a:t>
            </a:r>
            <a:r>
              <a:rPr sz="3600" spc="-5" dirty="0">
                <a:solidFill>
                  <a:srgbClr val="000000"/>
                </a:solidFill>
              </a:rPr>
              <a:t>системную</a:t>
            </a:r>
            <a:r>
              <a:rPr sz="3600" spc="-90" dirty="0">
                <a:solidFill>
                  <a:srgbClr val="000000"/>
                </a:solidFill>
              </a:rPr>
              <a:t> </a:t>
            </a:r>
            <a:r>
              <a:rPr sz="3600" spc="-10" dirty="0">
                <a:solidFill>
                  <a:srgbClr val="000000"/>
                </a:solidFill>
              </a:rPr>
              <a:t>биологию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52400" y="4746497"/>
            <a:ext cx="899160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3200" spc="-15" dirty="0" smtClean="0">
                <a:latin typeface="Calibri"/>
                <a:cs typeface="Calibri"/>
              </a:rPr>
              <a:t>Николаев Григорий Игоревич</a:t>
            </a:r>
          </a:p>
          <a:p>
            <a:pPr marL="12700">
              <a:lnSpc>
                <a:spcPct val="100000"/>
              </a:lnSpc>
            </a:pPr>
            <a:r>
              <a:rPr lang="ru-RU" sz="3200" spc="-15" dirty="0" smtClean="0">
                <a:latin typeface="Calibri"/>
                <a:cs typeface="Calibri"/>
              </a:rPr>
              <a:t>Ассистент кафедры биомедицинской информатики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9591" y="1268730"/>
            <a:ext cx="7722869" cy="30243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66835" y="6432448"/>
            <a:ext cx="1416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0217" rIns="0" bIns="0" rtlCol="0">
            <a:spAutoFit/>
          </a:bodyPr>
          <a:lstStyle/>
          <a:p>
            <a:pPr marL="84455">
              <a:lnSpc>
                <a:spcPct val="100000"/>
              </a:lnSpc>
            </a:pPr>
            <a:r>
              <a:rPr spc="-5" dirty="0"/>
              <a:t>Биоинформатика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6303" y="925067"/>
            <a:ext cx="7822565" cy="532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Применение известных </a:t>
            </a:r>
            <a:r>
              <a:rPr sz="2400" b="1" spc="-15" dirty="0">
                <a:latin typeface="Calibri"/>
                <a:cs typeface="Calibri"/>
              </a:rPr>
              <a:t>методов </a:t>
            </a:r>
            <a:r>
              <a:rPr sz="2400" b="1" dirty="0">
                <a:latin typeface="Calibri"/>
                <a:cs typeface="Calibri"/>
              </a:rPr>
              <a:t>анализа для  </a:t>
            </a:r>
            <a:r>
              <a:rPr sz="2400" b="1" spc="38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получения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новых </a:t>
            </a:r>
            <a:r>
              <a:rPr sz="2400" b="1" spc="-5" dirty="0">
                <a:latin typeface="Calibri"/>
                <a:cs typeface="Calibri"/>
              </a:rPr>
              <a:t>биологических</a:t>
            </a:r>
            <a:r>
              <a:rPr sz="2400" b="1" spc="-1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знаний</a:t>
            </a:r>
            <a:endParaRPr sz="2400">
              <a:latin typeface="Calibri"/>
              <a:cs typeface="Calibri"/>
            </a:endParaRPr>
          </a:p>
          <a:p>
            <a:pPr marL="12700" marR="160020">
              <a:lnSpc>
                <a:spcPct val="100000"/>
              </a:lnSpc>
              <a:spcBef>
                <a:spcPts val="1690"/>
              </a:spcBef>
            </a:pPr>
            <a:r>
              <a:rPr sz="2400" spc="-5" dirty="0">
                <a:latin typeface="Calibri"/>
                <a:cs typeface="Calibri"/>
              </a:rPr>
              <a:t>Существует </a:t>
            </a:r>
            <a:r>
              <a:rPr sz="2400" spc="-10" dirty="0">
                <a:latin typeface="Calibri"/>
                <a:cs typeface="Calibri"/>
              </a:rPr>
              <a:t>множество </a:t>
            </a:r>
            <a:r>
              <a:rPr sz="2400" spc="-25" dirty="0">
                <a:latin typeface="Calibri"/>
                <a:cs typeface="Calibri"/>
              </a:rPr>
              <a:t>методов </a:t>
            </a:r>
            <a:r>
              <a:rPr sz="2400" dirty="0">
                <a:latin typeface="Calibri"/>
                <a:cs typeface="Calibri"/>
              </a:rPr>
              <a:t>и </a:t>
            </a:r>
            <a:r>
              <a:rPr sz="2400" spc="-5" dirty="0">
                <a:latin typeface="Calibri"/>
                <a:cs typeface="Calibri"/>
              </a:rPr>
              <a:t>инструментов для  </a:t>
            </a:r>
            <a:r>
              <a:rPr sz="2400" spc="-10" dirty="0">
                <a:latin typeface="Calibri"/>
                <a:cs typeface="Calibri"/>
              </a:rPr>
              <a:t>компьютерного </a:t>
            </a:r>
            <a:r>
              <a:rPr sz="2400" dirty="0">
                <a:latin typeface="Calibri"/>
                <a:cs typeface="Calibri"/>
              </a:rPr>
              <a:t>анализа </a:t>
            </a:r>
            <a:r>
              <a:rPr sz="2400" spc="-5" dirty="0">
                <a:latin typeface="Calibri"/>
                <a:cs typeface="Calibri"/>
              </a:rPr>
              <a:t>биологических </a:t>
            </a:r>
            <a:r>
              <a:rPr sz="2400" dirty="0">
                <a:latin typeface="Calibri"/>
                <a:cs typeface="Calibri"/>
              </a:rPr>
              <a:t>данных,  </a:t>
            </a:r>
            <a:r>
              <a:rPr sz="2400" spc="-10" dirty="0">
                <a:latin typeface="Calibri"/>
                <a:cs typeface="Calibri"/>
              </a:rPr>
              <a:t>представленных </a:t>
            </a:r>
            <a:r>
              <a:rPr sz="2400" dirty="0">
                <a:latin typeface="Calibri"/>
                <a:cs typeface="Calibri"/>
              </a:rPr>
              <a:t>в </a:t>
            </a:r>
            <a:r>
              <a:rPr sz="2400" spc="-5" dirty="0">
                <a:latin typeface="Calibri"/>
                <a:cs typeface="Calibri"/>
              </a:rPr>
              <a:t>виде программ </a:t>
            </a:r>
            <a:r>
              <a:rPr sz="2400" dirty="0">
                <a:latin typeface="Calibri"/>
                <a:cs typeface="Calibri"/>
              </a:rPr>
              <a:t>в </a:t>
            </a:r>
            <a:r>
              <a:rPr sz="2400" spc="-10" dirty="0">
                <a:latin typeface="Calibri"/>
                <a:cs typeface="Calibri"/>
              </a:rPr>
              <a:t>Интернете </a:t>
            </a:r>
            <a:r>
              <a:rPr sz="2400" dirty="0">
                <a:latin typeface="Calibri"/>
                <a:cs typeface="Calibri"/>
              </a:rPr>
              <a:t>и </a:t>
            </a:r>
            <a:r>
              <a:rPr sz="2400" spc="-5" dirty="0">
                <a:latin typeface="Calibri"/>
                <a:cs typeface="Calibri"/>
              </a:rPr>
              <a:t>имеющих  </a:t>
            </a:r>
            <a:r>
              <a:rPr sz="2400" spc="-20" dirty="0">
                <a:latin typeface="Calibri"/>
                <a:cs typeface="Calibri"/>
              </a:rPr>
              <a:t>удобный </a:t>
            </a:r>
            <a:r>
              <a:rPr sz="2400" spc="-10" dirty="0">
                <a:latin typeface="Calibri"/>
                <a:cs typeface="Calibri"/>
              </a:rPr>
              <a:t>пользовательский </a:t>
            </a:r>
            <a:r>
              <a:rPr sz="2400" spc="-5" dirty="0">
                <a:latin typeface="Calibri"/>
                <a:cs typeface="Calibri"/>
              </a:rPr>
              <a:t>интерфейс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12700" marR="141859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Calibri"/>
                <a:cs typeface="Calibri"/>
              </a:rPr>
              <a:t>На неправильный </a:t>
            </a:r>
            <a:r>
              <a:rPr sz="2400" spc="-5" dirty="0">
                <a:latin typeface="Calibri"/>
                <a:cs typeface="Calibri"/>
              </a:rPr>
              <a:t>вопрос </a:t>
            </a:r>
            <a:r>
              <a:rPr sz="2400" spc="-10" dirty="0">
                <a:latin typeface="Calibri"/>
                <a:cs typeface="Calibri"/>
              </a:rPr>
              <a:t>компьютер </a:t>
            </a:r>
            <a:r>
              <a:rPr sz="2400" spc="-20" dirty="0">
                <a:latin typeface="Calibri"/>
                <a:cs typeface="Calibri"/>
              </a:rPr>
              <a:t>всегда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дает  неправильный </a:t>
            </a:r>
            <a:r>
              <a:rPr sz="2400" spc="-25" dirty="0">
                <a:latin typeface="Calibri"/>
                <a:cs typeface="Calibri"/>
              </a:rPr>
              <a:t>ответ. </a:t>
            </a:r>
            <a:r>
              <a:rPr sz="2400" dirty="0">
                <a:latin typeface="Calibri"/>
                <a:cs typeface="Calibri"/>
              </a:rPr>
              <a:t>Нужно </a:t>
            </a:r>
            <a:r>
              <a:rPr sz="2400" spc="-5" dirty="0">
                <a:latin typeface="Calibri"/>
                <a:cs typeface="Calibri"/>
              </a:rPr>
              <a:t>учитывать границы  применимости </a:t>
            </a:r>
            <a:r>
              <a:rPr sz="2400" spc="-10" dirty="0">
                <a:latin typeface="Calibri"/>
                <a:cs typeface="Calibri"/>
              </a:rPr>
              <a:t>тех </a:t>
            </a:r>
            <a:r>
              <a:rPr sz="2400" spc="-5" dirty="0">
                <a:latin typeface="Calibri"/>
                <a:cs typeface="Calibri"/>
              </a:rPr>
              <a:t>или иных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методов.</a:t>
            </a:r>
            <a:endParaRPr sz="2400">
              <a:latin typeface="Calibri"/>
              <a:cs typeface="Calibri"/>
            </a:endParaRPr>
          </a:p>
          <a:p>
            <a:pPr marL="12700" marR="5080" indent="66675">
              <a:lnSpc>
                <a:spcPct val="100000"/>
              </a:lnSpc>
              <a:spcBef>
                <a:spcPts val="1320"/>
              </a:spcBef>
            </a:pPr>
            <a:r>
              <a:rPr sz="2400" spc="-10" dirty="0">
                <a:latin typeface="Calibri"/>
                <a:cs typeface="Calibri"/>
              </a:rPr>
              <a:t>компьютерный </a:t>
            </a:r>
            <a:r>
              <a:rPr sz="2400" dirty="0">
                <a:latin typeface="Calibri"/>
                <a:cs typeface="Calibri"/>
              </a:rPr>
              <a:t>анализ </a:t>
            </a:r>
            <a:r>
              <a:rPr sz="2400" spc="-5" dirty="0">
                <a:latin typeface="Calibri"/>
                <a:cs typeface="Calibri"/>
              </a:rPr>
              <a:t>биологических </a:t>
            </a:r>
            <a:r>
              <a:rPr sz="2400" dirty="0">
                <a:latin typeface="Calibri"/>
                <a:cs typeface="Calibri"/>
              </a:rPr>
              <a:t>данных </a:t>
            </a:r>
            <a:r>
              <a:rPr sz="2400" spc="-10" dirty="0">
                <a:latin typeface="Calibri"/>
                <a:cs typeface="Calibri"/>
              </a:rPr>
              <a:t>является  </a:t>
            </a:r>
            <a:r>
              <a:rPr sz="2400" spc="-5" dirty="0">
                <a:latin typeface="Calibri"/>
                <a:cs typeface="Calibri"/>
              </a:rPr>
              <a:t>экспериментом </a:t>
            </a:r>
            <a:r>
              <a:rPr sz="2400" spc="-20" dirty="0">
                <a:latin typeface="Calibri"/>
                <a:cs typeface="Calibri"/>
              </a:rPr>
              <a:t>(только </a:t>
            </a:r>
            <a:r>
              <a:rPr sz="2400" spc="-10" dirty="0">
                <a:latin typeface="Calibri"/>
                <a:cs typeface="Calibri"/>
              </a:rPr>
              <a:t>сделанным </a:t>
            </a:r>
            <a:r>
              <a:rPr sz="2400" dirty="0">
                <a:latin typeface="Calibri"/>
                <a:cs typeface="Calibri"/>
              </a:rPr>
              <a:t>не в </a:t>
            </a:r>
            <a:r>
              <a:rPr sz="2400" spc="-5" dirty="0">
                <a:latin typeface="Calibri"/>
                <a:cs typeface="Calibri"/>
              </a:rPr>
              <a:t>пробирке) </a:t>
            </a:r>
            <a:r>
              <a:rPr sz="2400" dirty="0">
                <a:latin typeface="Calibri"/>
                <a:cs typeface="Calibri"/>
              </a:rPr>
              <a:t>и к </a:t>
            </a:r>
            <a:r>
              <a:rPr sz="2400" spc="-10" dirty="0">
                <a:latin typeface="Calibri"/>
                <a:cs typeface="Calibri"/>
              </a:rPr>
              <a:t>нему  </a:t>
            </a:r>
            <a:r>
              <a:rPr sz="2400" spc="-15" dirty="0">
                <a:latin typeface="Calibri"/>
                <a:cs typeface="Calibri"/>
              </a:rPr>
              <a:t>предъявляются те </a:t>
            </a:r>
            <a:r>
              <a:rPr sz="2400" spc="-10" dirty="0">
                <a:latin typeface="Calibri"/>
                <a:cs typeface="Calibri"/>
              </a:rPr>
              <a:t>же </a:t>
            </a:r>
            <a:r>
              <a:rPr sz="2400" dirty="0">
                <a:latin typeface="Calibri"/>
                <a:cs typeface="Calibri"/>
              </a:rPr>
              <a:t>требования – </a:t>
            </a:r>
            <a:r>
              <a:rPr sz="2400" spc="-10" dirty="0">
                <a:latin typeface="Calibri"/>
                <a:cs typeface="Calibri"/>
              </a:rPr>
              <a:t>четкость </a:t>
            </a:r>
            <a:r>
              <a:rPr sz="2400" spc="-5" dirty="0">
                <a:latin typeface="Calibri"/>
                <a:cs typeface="Calibri"/>
              </a:rPr>
              <a:t>постановки,  </a:t>
            </a:r>
            <a:r>
              <a:rPr sz="2400" spc="-15" dirty="0">
                <a:latin typeface="Calibri"/>
                <a:cs typeface="Calibri"/>
              </a:rPr>
              <a:t>контроли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821" rIns="0" bIns="0" rtlCol="0">
            <a:spAutoFit/>
          </a:bodyPr>
          <a:lstStyle/>
          <a:p>
            <a:pPr marL="228600">
              <a:lnSpc>
                <a:spcPct val="100000"/>
              </a:lnSpc>
            </a:pPr>
            <a:r>
              <a:rPr sz="4800" spc="-2677" baseline="-2604" dirty="0"/>
              <a:t>Б</a:t>
            </a:r>
            <a:r>
              <a:rPr sz="3200" dirty="0"/>
              <a:t>Б</a:t>
            </a:r>
            <a:r>
              <a:rPr sz="4800" spc="-2677" baseline="-2604" dirty="0"/>
              <a:t>и</a:t>
            </a:r>
            <a:r>
              <a:rPr sz="3200" dirty="0"/>
              <a:t>и</a:t>
            </a:r>
            <a:r>
              <a:rPr sz="4800" spc="-2587" baseline="-2604" dirty="0"/>
              <a:t>о</a:t>
            </a:r>
            <a:r>
              <a:rPr sz="3200" dirty="0"/>
              <a:t>о</a:t>
            </a:r>
            <a:r>
              <a:rPr sz="4800" spc="-2677" baseline="-2604" dirty="0"/>
              <a:t>и</a:t>
            </a:r>
            <a:r>
              <a:rPr sz="3200" dirty="0"/>
              <a:t>и</a:t>
            </a:r>
            <a:r>
              <a:rPr sz="4800" spc="-2625" baseline="-2604" dirty="0"/>
              <a:t>н</a:t>
            </a:r>
            <a:r>
              <a:rPr sz="3200" spc="5" dirty="0"/>
              <a:t>н</a:t>
            </a:r>
            <a:r>
              <a:rPr sz="4800" spc="-3247" baseline="-2604" dirty="0"/>
              <a:t>ф</a:t>
            </a:r>
            <a:r>
              <a:rPr sz="3200" dirty="0"/>
              <a:t>ф</a:t>
            </a:r>
            <a:r>
              <a:rPr sz="4800" spc="-2587" baseline="-2604" dirty="0"/>
              <a:t>о</a:t>
            </a:r>
            <a:r>
              <a:rPr sz="3200" dirty="0"/>
              <a:t>о</a:t>
            </a:r>
            <a:r>
              <a:rPr sz="4800" spc="-2587" baseline="-2604" dirty="0"/>
              <a:t>р</a:t>
            </a:r>
            <a:r>
              <a:rPr sz="3200" dirty="0"/>
              <a:t>р</a:t>
            </a:r>
            <a:r>
              <a:rPr sz="4800" spc="-3427" baseline="-2604" dirty="0"/>
              <a:t>м</a:t>
            </a:r>
            <a:r>
              <a:rPr sz="3200" dirty="0"/>
              <a:t>м</a:t>
            </a:r>
            <a:r>
              <a:rPr sz="4800" spc="-2377" baseline="-2604" dirty="0"/>
              <a:t>а</a:t>
            </a:r>
            <a:r>
              <a:rPr sz="3200" spc="-20" dirty="0"/>
              <a:t>а</a:t>
            </a:r>
            <a:r>
              <a:rPr sz="4800" spc="-1875" baseline="-2604" dirty="0"/>
              <a:t>т</a:t>
            </a:r>
            <a:r>
              <a:rPr sz="3200" dirty="0"/>
              <a:t>т</a:t>
            </a:r>
            <a:r>
              <a:rPr sz="4800" spc="-2677" baseline="-2604" dirty="0"/>
              <a:t>и</a:t>
            </a:r>
            <a:r>
              <a:rPr sz="3200" dirty="0"/>
              <a:t>и</a:t>
            </a:r>
            <a:r>
              <a:rPr sz="4800" spc="-2385" baseline="-2604" dirty="0"/>
              <a:t>к</a:t>
            </a:r>
            <a:r>
              <a:rPr sz="3200" spc="-40" dirty="0"/>
              <a:t>к</a:t>
            </a:r>
            <a:r>
              <a:rPr sz="4800" spc="-2377" baseline="-2604" dirty="0"/>
              <a:t>а</a:t>
            </a:r>
            <a:r>
              <a:rPr sz="3200" dirty="0"/>
              <a:t>а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690472" y="1293621"/>
            <a:ext cx="7539127" cy="2462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just"/>
            <a:r>
              <a:rPr lang="ru-RU" sz="3200" dirty="0"/>
              <a:t>Задача математической биологии – описание законов природы на уровне биологии. Основная задача — интерпретация результатов, полученных в ходе исследований.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6580" rIns="0" bIns="0" rtlCol="0">
            <a:spAutoFit/>
          </a:bodyPr>
          <a:lstStyle/>
          <a:p>
            <a:pPr marL="571500">
              <a:lnSpc>
                <a:spcPct val="100000"/>
              </a:lnSpc>
            </a:pPr>
            <a:r>
              <a:rPr spc="-10" dirty="0"/>
              <a:t>Математическая</a:t>
            </a:r>
            <a:r>
              <a:rPr spc="-50" dirty="0"/>
              <a:t> </a:t>
            </a:r>
            <a:r>
              <a:rPr spc="-5" dirty="0"/>
              <a:t>биология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6303" y="934846"/>
            <a:ext cx="7696200" cy="4722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Математическая биология относится </a:t>
            </a:r>
            <a:r>
              <a:rPr sz="2400" dirty="0">
                <a:latin typeface="Calibri"/>
                <a:cs typeface="Calibri"/>
              </a:rPr>
              <a:t>к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прикладной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математике </a:t>
            </a:r>
            <a:r>
              <a:rPr sz="2400" dirty="0">
                <a:latin typeface="Calibri"/>
                <a:cs typeface="Calibri"/>
              </a:rPr>
              <a:t>и </a:t>
            </a:r>
            <a:r>
              <a:rPr sz="2400" spc="-10" dirty="0">
                <a:latin typeface="Calibri"/>
                <a:cs typeface="Calibri"/>
              </a:rPr>
              <a:t>использует </a:t>
            </a:r>
            <a:r>
              <a:rPr sz="2400" dirty="0">
                <a:latin typeface="Calibri"/>
                <a:cs typeface="Calibri"/>
              </a:rPr>
              <a:t>её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методы.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В </a:t>
            </a:r>
            <a:r>
              <a:rPr sz="2400" spc="-10" dirty="0">
                <a:latin typeface="Calibri"/>
                <a:cs typeface="Calibri"/>
              </a:rPr>
              <a:t>математической биологии исследуются </a:t>
            </a:r>
            <a:r>
              <a:rPr sz="2400" spc="-5" dirty="0">
                <a:latin typeface="Calibri"/>
                <a:cs typeface="Calibri"/>
              </a:rPr>
              <a:t>биологические  </a:t>
            </a:r>
            <a:r>
              <a:rPr sz="2400" dirty="0">
                <a:latin typeface="Calibri"/>
                <a:cs typeface="Calibri"/>
              </a:rPr>
              <a:t>задачи и </a:t>
            </a:r>
            <a:r>
              <a:rPr sz="2400" spc="-10" dirty="0">
                <a:latin typeface="Calibri"/>
                <a:cs typeface="Calibri"/>
              </a:rPr>
              <a:t>проблемы </a:t>
            </a:r>
            <a:r>
              <a:rPr sz="2400" spc="-15" dirty="0">
                <a:latin typeface="Calibri"/>
                <a:cs typeface="Calibri"/>
              </a:rPr>
              <a:t>методами </a:t>
            </a:r>
            <a:r>
              <a:rPr sz="2400" dirty="0">
                <a:latin typeface="Calibri"/>
                <a:cs typeface="Calibri"/>
              </a:rPr>
              <a:t>современной </a:t>
            </a:r>
            <a:r>
              <a:rPr sz="2400" spc="-10" dirty="0">
                <a:latin typeface="Calibri"/>
                <a:cs typeface="Calibri"/>
              </a:rPr>
              <a:t>математики, </a:t>
            </a:r>
            <a:r>
              <a:rPr sz="2400" dirty="0">
                <a:latin typeface="Calibri"/>
                <a:cs typeface="Calibri"/>
              </a:rPr>
              <a:t>а  </a:t>
            </a:r>
            <a:r>
              <a:rPr sz="2400" spc="-20" dirty="0">
                <a:latin typeface="Calibri"/>
                <a:cs typeface="Calibri"/>
              </a:rPr>
              <a:t>результаты </a:t>
            </a:r>
            <a:r>
              <a:rPr sz="2400" spc="-5" dirty="0">
                <a:latin typeface="Calibri"/>
                <a:cs typeface="Calibri"/>
              </a:rPr>
              <a:t>имеют биологическую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интерпретацию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343025" algn="l"/>
                <a:tab pos="4531995" algn="l"/>
              </a:tabLst>
            </a:pPr>
            <a:r>
              <a:rPr sz="2400" spc="-5" dirty="0">
                <a:latin typeface="Calibri"/>
                <a:cs typeface="Calibri"/>
              </a:rPr>
              <a:t>Пример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	</a:t>
            </a:r>
            <a:r>
              <a:rPr sz="2400" spc="-10" dirty="0">
                <a:latin typeface="Calibri"/>
                <a:cs typeface="Calibri"/>
              </a:rPr>
              <a:t>закон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Харди-Вайнберга	</a:t>
            </a:r>
            <a:r>
              <a:rPr sz="2400" dirty="0">
                <a:latin typeface="Calibri"/>
                <a:cs typeface="Calibri"/>
              </a:rPr>
              <a:t>(для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идеальной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60"/>
              </a:lnSpc>
            </a:pPr>
            <a:r>
              <a:rPr sz="2400" spc="-10" dirty="0">
                <a:latin typeface="Calibri"/>
                <a:cs typeface="Calibri"/>
              </a:rPr>
              <a:t>популяции),</a:t>
            </a:r>
            <a:endParaRPr sz="2400">
              <a:latin typeface="Calibri"/>
              <a:cs typeface="Calibri"/>
            </a:endParaRPr>
          </a:p>
          <a:p>
            <a:pPr marL="2605405">
              <a:lnSpc>
                <a:spcPts val="3820"/>
              </a:lnSpc>
            </a:pPr>
            <a:r>
              <a:rPr sz="3200" b="1" dirty="0">
                <a:solidFill>
                  <a:srgbClr val="006FC0"/>
                </a:solidFill>
                <a:latin typeface="Calibri"/>
                <a:cs typeface="Calibri"/>
              </a:rPr>
              <a:t>p</a:t>
            </a:r>
            <a:r>
              <a:rPr sz="3150" b="1" baseline="25132" dirty="0">
                <a:solidFill>
                  <a:srgbClr val="006FC0"/>
                </a:solidFill>
                <a:latin typeface="Calibri"/>
                <a:cs typeface="Calibri"/>
              </a:rPr>
              <a:t>2</a:t>
            </a:r>
            <a:r>
              <a:rPr sz="3200" b="1" dirty="0">
                <a:solidFill>
                  <a:srgbClr val="006FC0"/>
                </a:solidFill>
                <a:latin typeface="Calibri"/>
                <a:cs typeface="Calibri"/>
              </a:rPr>
              <a:t>+2pq+q</a:t>
            </a:r>
            <a:r>
              <a:rPr sz="3150" b="1" baseline="25132" dirty="0">
                <a:solidFill>
                  <a:srgbClr val="006FC0"/>
                </a:solidFill>
                <a:latin typeface="Calibri"/>
                <a:cs typeface="Calibri"/>
              </a:rPr>
              <a:t>2</a:t>
            </a:r>
            <a:r>
              <a:rPr sz="3200" b="1" dirty="0">
                <a:solidFill>
                  <a:srgbClr val="006FC0"/>
                </a:solidFill>
                <a:latin typeface="Calibri"/>
                <a:cs typeface="Calibri"/>
              </a:rPr>
              <a:t>=1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55" dirty="0">
                <a:latin typeface="Calibri"/>
                <a:cs typeface="Calibri"/>
              </a:rPr>
              <a:t>где </a:t>
            </a:r>
            <a:r>
              <a:rPr sz="2800" spc="-5" dirty="0">
                <a:latin typeface="Calibri"/>
                <a:cs typeface="Calibri"/>
              </a:rPr>
              <a:t>p </a:t>
            </a:r>
            <a:r>
              <a:rPr sz="2800" dirty="0">
                <a:latin typeface="Calibri"/>
                <a:cs typeface="Calibri"/>
              </a:rPr>
              <a:t>и </a:t>
            </a:r>
            <a:r>
              <a:rPr sz="2800" spc="-5" dirty="0">
                <a:latin typeface="Calibri"/>
                <a:cs typeface="Calibri"/>
              </a:rPr>
              <a:t>q – </a:t>
            </a:r>
            <a:r>
              <a:rPr sz="2800" spc="-15" dirty="0">
                <a:latin typeface="Calibri"/>
                <a:cs typeface="Calibri"/>
              </a:rPr>
              <a:t>частоты </a:t>
            </a:r>
            <a:r>
              <a:rPr sz="2800" spc="-10" dirty="0">
                <a:latin typeface="Calibri"/>
                <a:cs typeface="Calibri"/>
              </a:rPr>
              <a:t>аллелей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гена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003" rIns="0" bIns="0" rtlCol="0">
            <a:spAutoFit/>
          </a:bodyPr>
          <a:lstStyle/>
          <a:p>
            <a:pPr marL="228600">
              <a:lnSpc>
                <a:spcPct val="100000"/>
              </a:lnSpc>
            </a:pPr>
            <a:r>
              <a:rPr spc="-10" dirty="0"/>
              <a:t>Компьютерная</a:t>
            </a:r>
            <a:r>
              <a:rPr spc="-40" dirty="0"/>
              <a:t> </a:t>
            </a:r>
            <a:r>
              <a:rPr spc="-5" dirty="0"/>
              <a:t>биология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4370" y="1150873"/>
            <a:ext cx="7542530" cy="4418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Частично </a:t>
            </a:r>
            <a:r>
              <a:rPr sz="2400" spc="-5" dirty="0">
                <a:latin typeface="Calibri"/>
                <a:cs typeface="Calibri"/>
              </a:rPr>
              <a:t>перекрывается </a:t>
            </a:r>
            <a:r>
              <a:rPr sz="2400" dirty="0">
                <a:latin typeface="Calibri"/>
                <a:cs typeface="Calibri"/>
              </a:rPr>
              <a:t>с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биоинформатикой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469265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Область </a:t>
            </a:r>
            <a:r>
              <a:rPr sz="2400" spc="-5" dirty="0">
                <a:latin typeface="Calibri"/>
                <a:cs typeface="Calibri"/>
              </a:rPr>
              <a:t>науки о </a:t>
            </a:r>
            <a:r>
              <a:rPr sz="2400" spc="-10" dirty="0">
                <a:latin typeface="Calibri"/>
                <a:cs typeface="Calibri"/>
              </a:rPr>
              <a:t>компьютерном </a:t>
            </a:r>
            <a:r>
              <a:rPr sz="2400" dirty="0">
                <a:latin typeface="Calibri"/>
                <a:cs typeface="Calibri"/>
              </a:rPr>
              <a:t>анализе </a:t>
            </a:r>
            <a:r>
              <a:rPr sz="2400" spc="-5" dirty="0">
                <a:latin typeface="Calibri"/>
                <a:cs typeface="Calibri"/>
              </a:rPr>
              <a:t>генетических  </a:t>
            </a:r>
            <a:r>
              <a:rPr sz="2400" spc="-10" dirty="0">
                <a:latin typeface="Calibri"/>
                <a:cs typeface="Calibri"/>
              </a:rPr>
              <a:t>текстов, </a:t>
            </a:r>
            <a:r>
              <a:rPr sz="2400" spc="-5" dirty="0">
                <a:latin typeface="Calibri"/>
                <a:cs typeface="Calibri"/>
              </a:rPr>
              <a:t>аминокислотных </a:t>
            </a:r>
            <a:r>
              <a:rPr sz="2400" spc="-10" dirty="0">
                <a:latin typeface="Calibri"/>
                <a:cs typeface="Calibri"/>
              </a:rPr>
              <a:t>последовательностей,  </a:t>
            </a:r>
            <a:r>
              <a:rPr sz="2400" spc="-5" dirty="0">
                <a:latin typeface="Calibri"/>
                <a:cs typeface="Calibri"/>
              </a:rPr>
              <a:t>пространственной структуры </a:t>
            </a:r>
            <a:r>
              <a:rPr sz="2400" dirty="0">
                <a:latin typeface="Calibri"/>
                <a:cs typeface="Calibri"/>
              </a:rPr>
              <a:t>и динамики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белков,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tabLst>
                <a:tab pos="1677035" algn="l"/>
              </a:tabLst>
            </a:pPr>
            <a:r>
              <a:rPr sz="2400" spc="-15" dirty="0">
                <a:latin typeface="Calibri"/>
                <a:cs typeface="Calibri"/>
              </a:rPr>
              <a:t>Этот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анализ	</a:t>
            </a:r>
            <a:r>
              <a:rPr sz="2400" spc="-10" dirty="0">
                <a:latin typeface="Calibri"/>
                <a:cs typeface="Calibri"/>
              </a:rPr>
              <a:t>лежит </a:t>
            </a:r>
            <a:r>
              <a:rPr sz="2400" dirty="0">
                <a:latin typeface="Calibri"/>
                <a:cs typeface="Calibri"/>
              </a:rPr>
              <a:t>в основе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определения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макромолекул- </a:t>
            </a:r>
            <a:r>
              <a:rPr sz="2400" dirty="0">
                <a:latin typeface="Calibri"/>
                <a:cs typeface="Calibri"/>
              </a:rPr>
              <a:t> мишеней, и </a:t>
            </a:r>
            <a:r>
              <a:rPr sz="2400" spc="-10" dirty="0">
                <a:latin typeface="Calibri"/>
                <a:cs typeface="Calibri"/>
              </a:rPr>
              <a:t>поиска низкомолекулярных комплексов </a:t>
            </a:r>
            <a:r>
              <a:rPr sz="2400" dirty="0">
                <a:latin typeface="Calibri"/>
                <a:cs typeface="Calibri"/>
              </a:rPr>
              <a:t>с  </a:t>
            </a:r>
            <a:r>
              <a:rPr sz="2400" spc="-15" dirty="0">
                <a:latin typeface="Calibri"/>
                <a:cs typeface="Calibri"/>
              </a:rPr>
              <a:t>целью </a:t>
            </a:r>
            <a:r>
              <a:rPr sz="2400" spc="-5" dirty="0">
                <a:latin typeface="Calibri"/>
                <a:cs typeface="Calibri"/>
              </a:rPr>
              <a:t>создания новых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лекарств,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813435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Компьютерная биология </a:t>
            </a:r>
            <a:r>
              <a:rPr sz="2400" spc="-5" dirty="0">
                <a:latin typeface="Calibri"/>
                <a:cs typeface="Calibri"/>
              </a:rPr>
              <a:t>превратилась </a:t>
            </a:r>
            <a:r>
              <a:rPr sz="2400" dirty="0">
                <a:latin typeface="Calibri"/>
                <a:cs typeface="Calibri"/>
              </a:rPr>
              <a:t>в  </a:t>
            </a:r>
            <a:r>
              <a:rPr sz="2400" spc="-5" dirty="0">
                <a:latin typeface="Calibri"/>
                <a:cs typeface="Calibri"/>
              </a:rPr>
              <a:t>быстроразвивающееся направление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биомедицины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00990">
              <a:lnSpc>
                <a:spcPct val="100000"/>
              </a:lnSpc>
            </a:pPr>
            <a:r>
              <a:rPr spc="-10" dirty="0"/>
              <a:t>Компьютерная</a:t>
            </a:r>
            <a:r>
              <a:rPr spc="-40" dirty="0"/>
              <a:t> </a:t>
            </a:r>
            <a:r>
              <a:rPr spc="-5" dirty="0"/>
              <a:t>биология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437" y="929640"/>
            <a:ext cx="8042909" cy="530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Процесс </a:t>
            </a:r>
            <a:r>
              <a:rPr sz="2400" spc="-5" dirty="0">
                <a:latin typeface="Calibri"/>
                <a:cs typeface="Calibri"/>
              </a:rPr>
              <a:t>создания </a:t>
            </a:r>
            <a:r>
              <a:rPr sz="2400" spc="-10" dirty="0">
                <a:latin typeface="Calibri"/>
                <a:cs typeface="Calibri"/>
              </a:rPr>
              <a:t>нового </a:t>
            </a:r>
            <a:r>
              <a:rPr sz="2400" spc="-5" dirty="0">
                <a:latin typeface="Calibri"/>
                <a:cs typeface="Calibri"/>
              </a:rPr>
              <a:t>лекарственного соединения </a:t>
            </a:r>
            <a:r>
              <a:rPr sz="2400" spc="-10" dirty="0">
                <a:latin typeface="Calibri"/>
                <a:cs typeface="Calibri"/>
              </a:rPr>
              <a:t>можно  разделить </a:t>
            </a:r>
            <a:r>
              <a:rPr sz="2400" dirty="0">
                <a:latin typeface="Calibri"/>
                <a:cs typeface="Calibri"/>
              </a:rPr>
              <a:t>на </a:t>
            </a:r>
            <a:r>
              <a:rPr sz="2400" spc="-5" dirty="0">
                <a:latin typeface="Calibri"/>
                <a:cs typeface="Calibri"/>
              </a:rPr>
              <a:t>следующие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этапы:</a:t>
            </a:r>
            <a:endParaRPr sz="2400">
              <a:latin typeface="Calibri"/>
              <a:cs typeface="Calibri"/>
            </a:endParaRPr>
          </a:p>
          <a:p>
            <a:pPr marL="12700" marR="1049020">
              <a:lnSpc>
                <a:spcPct val="100000"/>
              </a:lnSpc>
              <a:spcBef>
                <a:spcPts val="1440"/>
              </a:spcBef>
              <a:buAutoNum type="arabicParenBoth"/>
              <a:tabLst>
                <a:tab pos="418465" algn="l"/>
              </a:tabLst>
            </a:pPr>
            <a:r>
              <a:rPr sz="2400" spc="-5" dirty="0">
                <a:latin typeface="Calibri"/>
                <a:cs typeface="Calibri"/>
              </a:rPr>
              <a:t>поиск </a:t>
            </a:r>
            <a:r>
              <a:rPr sz="2400" dirty="0">
                <a:latin typeface="Calibri"/>
                <a:cs typeface="Calibri"/>
              </a:rPr>
              <a:t>мишени </a:t>
            </a:r>
            <a:r>
              <a:rPr sz="2400" spc="-5" dirty="0">
                <a:latin typeface="Calibri"/>
                <a:cs typeface="Calibri"/>
              </a:rPr>
              <a:t>(например, </a:t>
            </a:r>
            <a:r>
              <a:rPr sz="2400" spc="-15" dirty="0">
                <a:latin typeface="Calibri"/>
                <a:cs typeface="Calibri"/>
              </a:rPr>
              <a:t>белка) </a:t>
            </a:r>
            <a:r>
              <a:rPr sz="2400" spc="-5" dirty="0">
                <a:latin typeface="Calibri"/>
                <a:cs typeface="Calibri"/>
              </a:rPr>
              <a:t>действия </a:t>
            </a:r>
            <a:r>
              <a:rPr sz="2400" spc="-10" dirty="0">
                <a:latin typeface="Calibri"/>
                <a:cs typeface="Calibri"/>
              </a:rPr>
              <a:t>нового  </a:t>
            </a:r>
            <a:r>
              <a:rPr sz="2400" spc="-5" dirty="0">
                <a:latin typeface="Calibri"/>
                <a:cs typeface="Calibri"/>
              </a:rPr>
              <a:t>лекарства;</a:t>
            </a:r>
            <a:endParaRPr sz="2400">
              <a:latin typeface="Calibri"/>
              <a:cs typeface="Calibri"/>
            </a:endParaRPr>
          </a:p>
          <a:p>
            <a:pPr marL="12700" marR="419100">
              <a:lnSpc>
                <a:spcPct val="100000"/>
              </a:lnSpc>
              <a:spcBef>
                <a:spcPts val="1440"/>
              </a:spcBef>
              <a:buAutoNum type="arabicParenBoth"/>
              <a:tabLst>
                <a:tab pos="486409" algn="l"/>
                <a:tab pos="487045" algn="l"/>
              </a:tabLst>
            </a:pPr>
            <a:r>
              <a:rPr sz="2400" spc="-5" dirty="0">
                <a:latin typeface="Calibri"/>
                <a:cs typeface="Calibri"/>
              </a:rPr>
              <a:t>поиск </a:t>
            </a:r>
            <a:r>
              <a:rPr sz="2400" spc="-15" dirty="0">
                <a:latin typeface="Calibri"/>
                <a:cs typeface="Calibri"/>
              </a:rPr>
              <a:t>низкомолекулярного </a:t>
            </a:r>
            <a:r>
              <a:rPr sz="2400" spc="-5" dirty="0">
                <a:latin typeface="Calibri"/>
                <a:cs typeface="Calibri"/>
              </a:rPr>
              <a:t>соединения, </a:t>
            </a:r>
            <a:r>
              <a:rPr sz="2400" spc="-10" dirty="0">
                <a:latin typeface="Calibri"/>
                <a:cs typeface="Calibri"/>
              </a:rPr>
              <a:t>обладающего  </a:t>
            </a:r>
            <a:r>
              <a:rPr sz="2400" dirty="0">
                <a:latin typeface="Calibri"/>
                <a:cs typeface="Calibri"/>
              </a:rPr>
              <a:t>нужным </a:t>
            </a:r>
            <a:r>
              <a:rPr sz="2400" spc="-10" dirty="0">
                <a:latin typeface="Calibri"/>
                <a:cs typeface="Calibri"/>
              </a:rPr>
              <a:t>фармакологическим</a:t>
            </a:r>
            <a:r>
              <a:rPr sz="2400" spc="-5" dirty="0">
                <a:latin typeface="Calibri"/>
                <a:cs typeface="Calibri"/>
              </a:rPr>
              <a:t> действием;</a:t>
            </a:r>
            <a:endParaRPr sz="2400">
              <a:latin typeface="Calibri"/>
              <a:cs typeface="Calibri"/>
            </a:endParaRPr>
          </a:p>
          <a:p>
            <a:pPr marL="417830" indent="-405130">
              <a:lnSpc>
                <a:spcPct val="100000"/>
              </a:lnSpc>
              <a:spcBef>
                <a:spcPts val="1440"/>
              </a:spcBef>
              <a:buAutoNum type="arabicParenBoth"/>
              <a:tabLst>
                <a:tab pos="418465" algn="l"/>
              </a:tabLst>
            </a:pPr>
            <a:r>
              <a:rPr sz="2400" dirty="0">
                <a:latin typeface="Calibri"/>
                <a:cs typeface="Calibri"/>
              </a:rPr>
              <a:t>изучение </a:t>
            </a:r>
            <a:r>
              <a:rPr sz="2400" spc="-20" dirty="0">
                <a:latin typeface="Calibri"/>
                <a:cs typeface="Calibri"/>
              </a:rPr>
              <a:t>этого </a:t>
            </a:r>
            <a:r>
              <a:rPr sz="2400" spc="-5" dirty="0">
                <a:latin typeface="Calibri"/>
                <a:cs typeface="Calibri"/>
              </a:rPr>
              <a:t>соединения </a:t>
            </a:r>
            <a:r>
              <a:rPr sz="2400" dirty="0">
                <a:latin typeface="Calibri"/>
                <a:cs typeface="Calibri"/>
              </a:rPr>
              <a:t>в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эксперименте;</a:t>
            </a:r>
            <a:endParaRPr sz="2400">
              <a:latin typeface="Calibri"/>
              <a:cs typeface="Calibri"/>
            </a:endParaRPr>
          </a:p>
          <a:p>
            <a:pPr marL="417830" indent="-405130">
              <a:lnSpc>
                <a:spcPct val="100000"/>
              </a:lnSpc>
              <a:spcBef>
                <a:spcPts val="1450"/>
              </a:spcBef>
              <a:buAutoNum type="arabicParenBoth"/>
              <a:tabLst>
                <a:tab pos="418465" algn="l"/>
              </a:tabLst>
            </a:pPr>
            <a:r>
              <a:rPr sz="2400" spc="-10" dirty="0">
                <a:latin typeface="Calibri"/>
                <a:cs typeface="Calibri"/>
              </a:rPr>
              <a:t>проведение </a:t>
            </a:r>
            <a:r>
              <a:rPr sz="2400" dirty="0">
                <a:latin typeface="Calibri"/>
                <a:cs typeface="Calibri"/>
              </a:rPr>
              <a:t>испытаний в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клинике</a:t>
            </a:r>
            <a:r>
              <a:rPr sz="2400" spc="-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2700" marR="1145540">
              <a:lnSpc>
                <a:spcPct val="100299"/>
              </a:lnSpc>
              <a:spcBef>
                <a:spcPts val="1420"/>
              </a:spcBef>
              <a:tabLst>
                <a:tab pos="2847340" algn="l"/>
              </a:tabLst>
            </a:pPr>
            <a:r>
              <a:rPr sz="2400" spc="-35" dirty="0">
                <a:latin typeface="Calibri"/>
                <a:cs typeface="Calibri"/>
              </a:rPr>
              <a:t>Уже </a:t>
            </a:r>
            <a:r>
              <a:rPr sz="2400" dirty="0">
                <a:latin typeface="Calibri"/>
                <a:cs typeface="Calibri"/>
              </a:rPr>
              <a:t>первый </a:t>
            </a:r>
            <a:r>
              <a:rPr sz="2400" spc="-5" dirty="0">
                <a:latin typeface="Calibri"/>
                <a:cs typeface="Calibri"/>
              </a:rPr>
              <a:t>этап </a:t>
            </a:r>
            <a:r>
              <a:rPr sz="2400" spc="-10" dirty="0">
                <a:latin typeface="Calibri"/>
                <a:cs typeface="Calibri"/>
              </a:rPr>
              <a:t>поиска </a:t>
            </a:r>
            <a:r>
              <a:rPr sz="2400" spc="-25" dirty="0">
                <a:latin typeface="Calibri"/>
                <a:cs typeface="Calibri"/>
              </a:rPr>
              <a:t>подходящего </a:t>
            </a:r>
            <a:r>
              <a:rPr sz="2400" spc="-10" dirty="0">
                <a:latin typeface="Calibri"/>
                <a:cs typeface="Calibri"/>
              </a:rPr>
              <a:t>кандидата </a:t>
            </a:r>
            <a:r>
              <a:rPr sz="2400" dirty="0">
                <a:latin typeface="Calibri"/>
                <a:cs typeface="Calibri"/>
              </a:rPr>
              <a:t>на  </a:t>
            </a:r>
            <a:r>
              <a:rPr sz="2400" spc="-5" dirty="0">
                <a:latin typeface="Calibri"/>
                <a:cs typeface="Calibri"/>
              </a:rPr>
              <a:t>лекарство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 перебор	</a:t>
            </a:r>
            <a:r>
              <a:rPr sz="2400" spc="-10" dirty="0">
                <a:latin typeface="Calibri"/>
                <a:cs typeface="Calibri"/>
              </a:rPr>
              <a:t>сотен </a:t>
            </a:r>
            <a:r>
              <a:rPr sz="2400" spc="-5" dirty="0">
                <a:latin typeface="Calibri"/>
                <a:cs typeface="Calibri"/>
              </a:rPr>
              <a:t>миллионов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вариантов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из  </a:t>
            </a:r>
            <a:r>
              <a:rPr sz="2400" spc="-10" dirty="0">
                <a:latin typeface="Calibri"/>
                <a:cs typeface="Calibri"/>
              </a:rPr>
              <a:t>соответствующей </a:t>
            </a:r>
            <a:r>
              <a:rPr sz="2400" dirty="0">
                <a:latin typeface="Calibri"/>
                <a:cs typeface="Calibri"/>
              </a:rPr>
              <a:t>базы данных </a:t>
            </a:r>
            <a:r>
              <a:rPr sz="2400" spc="-10" dirty="0">
                <a:latin typeface="Calibri"/>
                <a:cs typeface="Calibri"/>
              </a:rPr>
              <a:t>низкомолекулярных  </a:t>
            </a:r>
            <a:r>
              <a:rPr sz="2400" spc="-5" dirty="0">
                <a:latin typeface="Calibri"/>
                <a:cs typeface="Calibri"/>
              </a:rPr>
              <a:t>соединений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540" y="320928"/>
            <a:ext cx="7056755" cy="1125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Оценки </a:t>
            </a:r>
            <a:r>
              <a:rPr sz="2400" b="0" spc="-5" dirty="0">
                <a:solidFill>
                  <a:srgbClr val="000000"/>
                </a:solidFill>
                <a:latin typeface="Calibri"/>
                <a:cs typeface="Calibri"/>
              </a:rPr>
              <a:t>вычислительных потребностей для </a:t>
            </a:r>
            <a:r>
              <a:rPr sz="2400" b="0" spc="-15" dirty="0">
                <a:solidFill>
                  <a:srgbClr val="000000"/>
                </a:solidFill>
                <a:latin typeface="Calibri"/>
                <a:cs typeface="Calibri"/>
              </a:rPr>
              <a:t>полного  </a:t>
            </a:r>
            <a:r>
              <a:rPr sz="2400" b="0" spc="-5" dirty="0">
                <a:solidFill>
                  <a:srgbClr val="000000"/>
                </a:solidFill>
                <a:latin typeface="Calibri"/>
                <a:cs typeface="Calibri"/>
              </a:rPr>
              <a:t>расчета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энергии </a:t>
            </a:r>
            <a:r>
              <a:rPr sz="2400" b="0" spc="-5" dirty="0">
                <a:solidFill>
                  <a:srgbClr val="000000"/>
                </a:solidFill>
                <a:latin typeface="Calibri"/>
                <a:cs typeface="Calibri"/>
              </a:rPr>
              <a:t>связывания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всех</a:t>
            </a:r>
            <a:r>
              <a:rPr sz="24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низкомолекулярных  </a:t>
            </a:r>
            <a:r>
              <a:rPr sz="2400" b="0" spc="-5" dirty="0">
                <a:solidFill>
                  <a:srgbClr val="000000"/>
                </a:solidFill>
                <a:latin typeface="Calibri"/>
                <a:cs typeface="Calibri"/>
              </a:rPr>
              <a:t>соединений,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входящих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в </a:t>
            </a:r>
            <a:r>
              <a:rPr sz="2400" b="0" spc="-5" dirty="0">
                <a:solidFill>
                  <a:srgbClr val="000000"/>
                </a:solidFill>
                <a:latin typeface="Calibri"/>
                <a:cs typeface="Calibri"/>
              </a:rPr>
              <a:t>различные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базы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данных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05205" y="1622425"/>
          <a:ext cx="7848928" cy="46805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84372"/>
                <a:gridCol w="1584198"/>
                <a:gridCol w="1224152"/>
                <a:gridCol w="1656206"/>
              </a:tblGrid>
              <a:tr h="614552">
                <a:tc>
                  <a:txBody>
                    <a:bodyPr/>
                    <a:lstStyle/>
                    <a:p>
                      <a:pPr marL="62230">
                        <a:lnSpc>
                          <a:spcPts val="2225"/>
                        </a:lnSpc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Уровень</a:t>
                      </a:r>
                      <a:r>
                        <a:rPr sz="2000" b="1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latin typeface="Calibri"/>
                          <a:cs typeface="Calibri"/>
                        </a:rPr>
                        <a:t>сложности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моделирования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2225"/>
                        </a:lnSpc>
                      </a:pPr>
                      <a:r>
                        <a:rPr sz="2000" b="1" spc="-15" dirty="0">
                          <a:latin typeface="Calibri"/>
                          <a:cs typeface="Calibri"/>
                        </a:rPr>
                        <a:t>Метод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2225"/>
                        </a:lnSpc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Размер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базы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2225"/>
                        </a:lnSpc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Время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расчета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7339">
                <a:tc>
                  <a:txBody>
                    <a:bodyPr/>
                    <a:lstStyle/>
                    <a:p>
                      <a:pPr marL="62230">
                        <a:lnSpc>
                          <a:spcPts val="2235"/>
                        </a:lnSpc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Молекулярная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механика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2235"/>
                        </a:lnSpc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SPECTTOPE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2235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140000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2235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0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час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68960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Жесткие</a:t>
                      </a:r>
                      <a:r>
                        <a:rPr sz="20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лиганд/мишень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spc="-15" dirty="0">
                          <a:latin typeface="Calibri"/>
                          <a:cs typeface="Calibri"/>
                        </a:rPr>
                        <a:t>LUDI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30000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1-4</a:t>
                      </a:r>
                      <a:r>
                        <a:rPr sz="2000" spc="-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часов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8988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Молекулярная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механика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Hammerhead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80000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3-4</a:t>
                      </a:r>
                      <a:r>
                        <a:rPr sz="2000" spc="-1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дня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14552">
                <a:tc>
                  <a:txBody>
                    <a:bodyPr/>
                    <a:lstStyle/>
                    <a:p>
                      <a:pPr marL="62230">
                        <a:lnSpc>
                          <a:spcPts val="2250"/>
                        </a:lnSpc>
                        <a:tabLst>
                          <a:tab pos="1464310" algn="l"/>
                        </a:tabLst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Частично	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деформируемый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лиганд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DOCK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17000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3-4</a:t>
                      </a:r>
                      <a:r>
                        <a:rPr sz="2000" spc="-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дня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3629">
                <a:tc>
                  <a:txBody>
                    <a:bodyPr/>
                    <a:lstStyle/>
                    <a:p>
                      <a:pPr marL="62230">
                        <a:lnSpc>
                          <a:spcPts val="2345"/>
                        </a:lnSpc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Жесткая</a:t>
                      </a:r>
                      <a:r>
                        <a:rPr sz="20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мишень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2345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DOCK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2345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53000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2345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14</a:t>
                      </a:r>
                      <a:r>
                        <a:rPr sz="2000" spc="-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дней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8408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Молекулярная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механика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ICM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50000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21</a:t>
                      </a:r>
                      <a:r>
                        <a:rPr sz="2000" spc="-1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день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09574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Молекулярная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механика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223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AMBER,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CHARMM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2230"/>
                        </a:lnSpc>
                      </a:pPr>
                      <a:r>
                        <a:rPr sz="2000" spc="-15" dirty="0">
                          <a:latin typeface="Calibri"/>
                          <a:cs typeface="Calibri"/>
                        </a:rPr>
                        <a:t>несколько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дней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14540">
                <a:tc>
                  <a:txBody>
                    <a:bodyPr/>
                    <a:lstStyle/>
                    <a:p>
                      <a:pPr marL="62230">
                        <a:lnSpc>
                          <a:spcPts val="225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Квантомеханический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активный</a:t>
                      </a:r>
                      <a:r>
                        <a:rPr sz="2000" spc="-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сайт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2250"/>
                        </a:lnSpc>
                        <a:tabLst>
                          <a:tab pos="1260475" algn="l"/>
                        </a:tabLst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Gaussian,	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Q-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Chem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2250"/>
                        </a:lnSpc>
                      </a:pPr>
                      <a:r>
                        <a:rPr sz="2000" spc="-15" dirty="0">
                          <a:latin typeface="Calibri"/>
                          <a:cs typeface="Calibri"/>
                        </a:rPr>
                        <a:t>несколько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2000" spc="-15" dirty="0">
                          <a:latin typeface="Calibri"/>
                          <a:cs typeface="Calibri"/>
                        </a:rPr>
                        <a:t>недель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49223" y="690880"/>
          <a:ext cx="7488884" cy="5678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8408"/>
                <a:gridCol w="3096907"/>
                <a:gridCol w="2243569"/>
              </a:tblGrid>
              <a:tr h="73787">
                <a:tc gridSpan="3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2700">
                      <a:solidFill>
                        <a:srgbClr val="AAAAA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50107">
                <a:tc gridSpan="3">
                  <a:txBody>
                    <a:bodyPr/>
                    <a:lstStyle/>
                    <a:p>
                      <a:pPr marL="59055">
                        <a:lnSpc>
                          <a:spcPts val="2410"/>
                        </a:lnSpc>
                      </a:pPr>
                      <a:r>
                        <a:rPr sz="3200" b="1" spc="-10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Производительность</a:t>
                      </a:r>
                      <a:r>
                        <a:rPr sz="3200" b="1" spc="-35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b="1" spc="-5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суперкомпьютеров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AAAAAA"/>
                      </a:solidFill>
                      <a:prstDash val="solid"/>
                    </a:lnT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50024">
                <a:tc>
                  <a:txBody>
                    <a:bodyPr/>
                    <a:lstStyle/>
                    <a:p>
                      <a:pPr marL="59055">
                        <a:lnSpc>
                          <a:spcPts val="2305"/>
                        </a:lnSpc>
                      </a:pPr>
                      <a:r>
                        <a:rPr sz="2400" b="1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Название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DDDFF"/>
                    </a:solidFill>
                  </a:tcPr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ts val="2305"/>
                        </a:lnSpc>
                      </a:pPr>
                      <a:r>
                        <a:rPr sz="2400" b="1" spc="-30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год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DDDFF"/>
                    </a:solidFill>
                  </a:tcPr>
                </a:tc>
                <a:tc>
                  <a:txBody>
                    <a:bodyPr/>
                    <a:lstStyle/>
                    <a:p>
                      <a:pPr marR="242570" algn="ctr">
                        <a:lnSpc>
                          <a:spcPts val="2305"/>
                        </a:lnSpc>
                      </a:pPr>
                      <a:r>
                        <a:rPr sz="2400" b="1" spc="-10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флопсы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DDDFF"/>
                    </a:solidFill>
                  </a:tcPr>
                </a:tc>
              </a:tr>
              <a:tr h="373056">
                <a:tc>
                  <a:txBody>
                    <a:bodyPr/>
                    <a:lstStyle/>
                    <a:p>
                      <a:pPr marL="59055">
                        <a:lnSpc>
                          <a:spcPts val="2305"/>
                        </a:lnSpc>
                      </a:pPr>
                      <a:r>
                        <a:rPr sz="2400" b="1" spc="-10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флопс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ctr">
                        <a:lnSpc>
                          <a:spcPts val="2305"/>
                        </a:lnSpc>
                      </a:pPr>
                      <a:r>
                        <a:rPr sz="2400" b="1" spc="-5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1941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R="243840" algn="ctr">
                        <a:lnSpc>
                          <a:spcPts val="2305"/>
                        </a:lnSpc>
                      </a:pPr>
                      <a:r>
                        <a:rPr sz="2400" b="1" spc="-5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10</a:t>
                      </a:r>
                      <a:r>
                        <a:rPr sz="2400" b="1" spc="-7" baseline="24305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400" baseline="24305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</a:tr>
              <a:tr h="450176"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u="heavy" spc="-6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u="heavy" spc="-5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2"/>
                        </a:rPr>
                        <a:t>килофлопс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b="1" spc="-10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1949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R="24447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b="1" spc="-10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10</a:t>
                      </a:r>
                      <a:r>
                        <a:rPr sz="2400" b="1" spc="-15" baseline="24305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400" baseline="24305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</a:tr>
              <a:tr h="450024"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u="heavy" spc="-6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u="heavy" spc="-5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3"/>
                        </a:rPr>
                        <a:t>мегафлопс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b="1" spc="-10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1964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R="2438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b="1" spc="-10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10</a:t>
                      </a:r>
                      <a:r>
                        <a:rPr sz="2400" b="1" spc="-15" baseline="24305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2400" baseline="24305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</a:tr>
              <a:tr h="450176"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u="heavy" spc="-6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u="heavy" spc="-1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4"/>
                        </a:rPr>
                        <a:t>гигафлопс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b="1" spc="-5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1987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R="2438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b="1" spc="-5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10</a:t>
                      </a:r>
                      <a:r>
                        <a:rPr sz="2400" b="1" spc="-7" baseline="24305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2400" baseline="24305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</a:tr>
              <a:tr h="450151"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u="heavy" spc="-6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u="heavy" spc="-5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5"/>
                        </a:rPr>
                        <a:t>терафлопс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b="1" spc="-5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1997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R="242570" algn="ctr">
                        <a:lnSpc>
                          <a:spcPts val="2190"/>
                        </a:lnSpc>
                      </a:pPr>
                      <a:r>
                        <a:rPr sz="3600" b="1" spc="-15" baseline="-16203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10</a:t>
                      </a:r>
                      <a:r>
                        <a:rPr sz="1600" b="1" spc="-10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</a:tr>
              <a:tr h="450151"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u="heavy" spc="-6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u="heavy" spc="-5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6"/>
                        </a:rPr>
                        <a:t>петафлопс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b="1" spc="-5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2008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R="242570" algn="ctr">
                        <a:lnSpc>
                          <a:spcPts val="2190"/>
                        </a:lnSpc>
                      </a:pPr>
                      <a:r>
                        <a:rPr sz="3600" b="1" spc="-15" baseline="-16203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10</a:t>
                      </a:r>
                      <a:r>
                        <a:rPr sz="1600" b="1" spc="-10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15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</a:tr>
              <a:tr h="450214"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u="heavy" spc="-6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u="heavy" spc="-1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7"/>
                        </a:rPr>
                        <a:t>эксафлопс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9525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spc="-5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2019 </a:t>
                      </a:r>
                      <a:r>
                        <a:rPr sz="2400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или</a:t>
                      </a:r>
                      <a:r>
                        <a:rPr sz="2400" spc="-110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позже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R="242570" algn="ctr">
                        <a:lnSpc>
                          <a:spcPts val="2190"/>
                        </a:lnSpc>
                      </a:pPr>
                      <a:r>
                        <a:rPr sz="3600" spc="-15" baseline="-16203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10</a:t>
                      </a:r>
                      <a:r>
                        <a:rPr sz="1600" spc="-10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18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</a:tr>
              <a:tr h="450214"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u="heavy" spc="-6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u="heavy" spc="-1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8"/>
                        </a:rPr>
                        <a:t>зеттафлопс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не ранее</a:t>
                      </a:r>
                      <a:r>
                        <a:rPr sz="2400" spc="-105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2030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R="242570" algn="ctr">
                        <a:lnSpc>
                          <a:spcPts val="2190"/>
                        </a:lnSpc>
                      </a:pPr>
                      <a:r>
                        <a:rPr sz="3600" spc="-15" baseline="-16203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10</a:t>
                      </a:r>
                      <a:r>
                        <a:rPr sz="1600" spc="-10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21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</a:tr>
              <a:tr h="450189"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u="heavy" spc="-6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u="heavy" spc="-1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9"/>
                        </a:rPr>
                        <a:t>йоттафлопс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9461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-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R="242570" algn="ctr">
                        <a:lnSpc>
                          <a:spcPts val="2190"/>
                        </a:lnSpc>
                      </a:pPr>
                      <a:r>
                        <a:rPr sz="3600" spc="-15" baseline="-16203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10</a:t>
                      </a:r>
                      <a:r>
                        <a:rPr sz="1600" spc="-10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24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</a:tr>
              <a:tr h="529323"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u="heavy" spc="-6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u="heavy" spc="-1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10"/>
                        </a:rPr>
                        <a:t>ксерафлопс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2700">
                      <a:solidFill>
                        <a:srgbClr val="AAAAAA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9461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-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2700">
                      <a:solidFill>
                        <a:srgbClr val="AAAAAA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R="242570" algn="ctr">
                        <a:lnSpc>
                          <a:spcPts val="2190"/>
                        </a:lnSpc>
                      </a:pPr>
                      <a:r>
                        <a:rPr sz="3600" spc="-15" baseline="-16203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10</a:t>
                      </a:r>
                      <a:r>
                        <a:rPr sz="1600" spc="-10" dirty="0">
                          <a:solidFill>
                            <a:srgbClr val="242424"/>
                          </a:solidFill>
                          <a:latin typeface="Calibri"/>
                          <a:cs typeface="Calibri"/>
                        </a:rPr>
                        <a:t>27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2700">
                      <a:solidFill>
                        <a:srgbClr val="AAAAAA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5792" y="1340700"/>
            <a:ext cx="5688583" cy="45365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0765" y="355219"/>
            <a:ext cx="7548245" cy="853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 marR="5080" indent="-29209">
              <a:lnSpc>
                <a:spcPct val="100000"/>
              </a:lnSpc>
              <a:tabLst>
                <a:tab pos="3856354" algn="l"/>
              </a:tabLst>
            </a:pPr>
            <a:r>
              <a:rPr sz="2800" b="0" spc="-5" dirty="0">
                <a:solidFill>
                  <a:srgbClr val="000000"/>
                </a:solidFill>
                <a:latin typeface="Calibri"/>
                <a:cs typeface="Calibri"/>
              </a:rPr>
              <a:t>Самый</a:t>
            </a:r>
            <a:r>
              <a:rPr sz="2800" b="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5" dirty="0">
                <a:solidFill>
                  <a:srgbClr val="000000"/>
                </a:solidFill>
                <a:latin typeface="Calibri"/>
                <a:cs typeface="Calibri"/>
              </a:rPr>
              <a:t>мощный</a:t>
            </a:r>
            <a:r>
              <a:rPr sz="2800" b="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0" dirty="0">
                <a:solidFill>
                  <a:srgbClr val="000000"/>
                </a:solidFill>
                <a:latin typeface="Calibri"/>
                <a:cs typeface="Calibri"/>
              </a:rPr>
              <a:t>сегодня	</a:t>
            </a:r>
            <a:r>
              <a:rPr sz="2800" b="0" spc="-15" dirty="0">
                <a:solidFill>
                  <a:srgbClr val="000000"/>
                </a:solidFill>
                <a:latin typeface="Calibri"/>
                <a:cs typeface="Calibri"/>
              </a:rPr>
              <a:t>суперкомпьютер</a:t>
            </a:r>
            <a:r>
              <a:rPr sz="2800" b="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5" dirty="0">
                <a:solidFill>
                  <a:srgbClr val="000000"/>
                </a:solidFill>
                <a:latin typeface="Calibri"/>
                <a:cs typeface="Calibri"/>
              </a:rPr>
              <a:t>в</a:t>
            </a:r>
            <a:r>
              <a:rPr sz="2800" b="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5" dirty="0">
                <a:solidFill>
                  <a:srgbClr val="000000"/>
                </a:solidFill>
                <a:latin typeface="Calibri"/>
                <a:cs typeface="Calibri"/>
              </a:rPr>
              <a:t>мире  </a:t>
            </a:r>
            <a:r>
              <a:rPr sz="2800" b="0" u="heavy" spc="-1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Tianhe-2 </a:t>
            </a:r>
            <a:r>
              <a:rPr sz="2800" b="0" spc="-5" dirty="0">
                <a:solidFill>
                  <a:srgbClr val="000000"/>
                </a:solidFill>
                <a:latin typeface="Calibri"/>
                <a:cs typeface="Calibri"/>
              </a:rPr>
              <a:t>(Млечный путь</a:t>
            </a:r>
            <a:r>
              <a:rPr sz="2800" b="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5" dirty="0">
                <a:solidFill>
                  <a:srgbClr val="000000"/>
                </a:solidFill>
                <a:latin typeface="Calibri"/>
                <a:cs typeface="Calibri"/>
              </a:rPr>
              <a:t>2)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18540" y="1515745"/>
            <a:ext cx="1981835" cy="4116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2013 </a:t>
            </a:r>
            <a:r>
              <a:rPr sz="1800" spc="-30" dirty="0">
                <a:latin typeface="Calibri"/>
                <a:cs typeface="Calibri"/>
              </a:rPr>
              <a:t>году.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200-300</a:t>
            </a:r>
            <a:endParaRPr sz="1800">
              <a:latin typeface="Calibri"/>
              <a:cs typeface="Calibri"/>
            </a:endParaRPr>
          </a:p>
          <a:p>
            <a:pPr marL="12700" marR="553085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миллионов  </a:t>
            </a:r>
            <a:r>
              <a:rPr sz="1800" spc="-10" dirty="0">
                <a:latin typeface="Calibri"/>
                <a:cs typeface="Calibri"/>
              </a:rPr>
              <a:t>долларов.  </a:t>
            </a:r>
            <a:r>
              <a:rPr sz="1800" dirty="0">
                <a:latin typeface="Calibri"/>
                <a:cs typeface="Calibri"/>
              </a:rPr>
              <a:t>1300 ученых и  </a:t>
            </a:r>
            <a:r>
              <a:rPr sz="1800" spc="-5" dirty="0">
                <a:latin typeface="Calibri"/>
                <a:cs typeface="Calibri"/>
              </a:rPr>
              <a:t>инженеров  </a:t>
            </a:r>
            <a:r>
              <a:rPr sz="1800" spc="-10" dirty="0">
                <a:latin typeface="Calibri"/>
                <a:cs typeface="Calibri"/>
              </a:rPr>
              <a:t>трудились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над</a:t>
            </a:r>
            <a:endParaRPr sz="1800">
              <a:latin typeface="Calibri"/>
              <a:cs typeface="Calibri"/>
            </a:endParaRPr>
          </a:p>
          <a:p>
            <a:pPr marL="12700" marR="146685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созданием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Tianhe-  </a:t>
            </a:r>
            <a:r>
              <a:rPr sz="1800" dirty="0">
                <a:latin typeface="Calibri"/>
                <a:cs typeface="Calibri"/>
              </a:rPr>
              <a:t>2, </a:t>
            </a:r>
            <a:r>
              <a:rPr sz="1800" spc="-5" dirty="0">
                <a:latin typeface="Calibri"/>
                <a:cs typeface="Calibri"/>
              </a:rPr>
              <a:t>«Млечный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путь-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2». Стойки: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125</a:t>
            </a:r>
            <a:endParaRPr sz="1800">
              <a:latin typeface="Calibri"/>
              <a:cs typeface="Calibri"/>
            </a:endParaRPr>
          </a:p>
          <a:p>
            <a:pPr marL="12700" marR="3429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Cores: </a:t>
            </a:r>
            <a:r>
              <a:rPr sz="1800" spc="-5" dirty="0">
                <a:latin typeface="Calibri"/>
                <a:cs typeface="Calibri"/>
              </a:rPr>
              <a:t>3120000  </a:t>
            </a:r>
            <a:r>
              <a:rPr sz="1800" dirty="0">
                <a:latin typeface="Calibri"/>
                <a:cs typeface="Calibri"/>
              </a:rPr>
              <a:t>Прои</a:t>
            </a:r>
            <a:r>
              <a:rPr sz="1800" spc="-10" dirty="0">
                <a:latin typeface="Calibri"/>
                <a:cs typeface="Calibri"/>
              </a:rPr>
              <a:t>з</a:t>
            </a:r>
            <a:r>
              <a:rPr sz="1800" spc="-5" dirty="0">
                <a:latin typeface="Calibri"/>
                <a:cs typeface="Calibri"/>
              </a:rPr>
              <a:t>в</a:t>
            </a:r>
            <a:r>
              <a:rPr sz="1800" spc="-55" dirty="0">
                <a:latin typeface="Calibri"/>
                <a:cs typeface="Calibri"/>
              </a:rPr>
              <a:t>о</a:t>
            </a:r>
            <a:r>
              <a:rPr sz="1800" dirty="0">
                <a:latin typeface="Calibri"/>
                <a:cs typeface="Calibri"/>
              </a:rPr>
              <a:t>ди</a:t>
            </a:r>
            <a:r>
              <a:rPr sz="1800" spc="-15" dirty="0">
                <a:latin typeface="Calibri"/>
                <a:cs typeface="Calibri"/>
              </a:rPr>
              <a:t>т</a:t>
            </a:r>
            <a:r>
              <a:rPr sz="1800" spc="-20" dirty="0">
                <a:latin typeface="Calibri"/>
                <a:cs typeface="Calibri"/>
              </a:rPr>
              <a:t>е</a:t>
            </a:r>
            <a:r>
              <a:rPr sz="1800" spc="-5" dirty="0">
                <a:latin typeface="Calibri"/>
                <a:cs typeface="Calibri"/>
              </a:rPr>
              <a:t>л</a:t>
            </a:r>
            <a:r>
              <a:rPr sz="1800" spc="-10" dirty="0">
                <a:latin typeface="Calibri"/>
                <a:cs typeface="Calibri"/>
              </a:rPr>
              <a:t>ь</a:t>
            </a:r>
            <a:r>
              <a:rPr sz="1800" dirty="0">
                <a:latin typeface="Calibri"/>
                <a:cs typeface="Calibri"/>
              </a:rPr>
              <a:t>но</a:t>
            </a:r>
            <a:r>
              <a:rPr sz="1800" spc="-10" dirty="0">
                <a:latin typeface="Calibri"/>
                <a:cs typeface="Calibri"/>
              </a:rPr>
              <a:t>с</a:t>
            </a:r>
            <a:r>
              <a:rPr sz="1800" spc="-5" dirty="0">
                <a:latin typeface="Calibri"/>
                <a:cs typeface="Calibri"/>
              </a:rPr>
              <a:t>т  </a:t>
            </a:r>
            <a:r>
              <a:rPr sz="1800" dirty="0">
                <a:latin typeface="Calibri"/>
                <a:cs typeface="Calibri"/>
              </a:rPr>
              <a:t>ь : 33862.7 </a:t>
            </a:r>
            <a:r>
              <a:rPr sz="1800" spc="-10" dirty="0">
                <a:latin typeface="Calibri"/>
                <a:cs typeface="Calibri"/>
              </a:rPr>
              <a:t>TFlop/s  </a:t>
            </a:r>
            <a:r>
              <a:rPr sz="1800" spc="-5" dirty="0">
                <a:latin typeface="Calibri"/>
                <a:cs typeface="Calibri"/>
              </a:rPr>
              <a:t>Мощность: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17808.0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0</a:t>
            </a:r>
            <a:r>
              <a:rPr sz="1800" spc="-114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kW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Память: </a:t>
            </a:r>
            <a:r>
              <a:rPr sz="1800" dirty="0">
                <a:latin typeface="Calibri"/>
                <a:cs typeface="Calibri"/>
              </a:rPr>
              <a:t>1024000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GB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45764" y="406908"/>
            <a:ext cx="557784" cy="582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8059" y="406908"/>
            <a:ext cx="586739" cy="582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39311" y="406908"/>
            <a:ext cx="2915412" cy="582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79235" y="406908"/>
            <a:ext cx="556260" cy="582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3004" y="909827"/>
            <a:ext cx="190500" cy="198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2420" y="995172"/>
            <a:ext cx="1703832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38300" y="995172"/>
            <a:ext cx="1554480" cy="461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14827" y="995172"/>
            <a:ext cx="630936" cy="461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67811" y="995172"/>
            <a:ext cx="440436" cy="4617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30295" y="995172"/>
            <a:ext cx="3331463" cy="461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2420" y="1330452"/>
            <a:ext cx="8465820" cy="4617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2420" y="1665732"/>
            <a:ext cx="8606028" cy="4617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2420" y="2001011"/>
            <a:ext cx="7965948" cy="461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2420" y="2336292"/>
            <a:ext cx="8444484" cy="4617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2420" y="2671572"/>
            <a:ext cx="7194804" cy="4617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2420" y="3006851"/>
            <a:ext cx="7879080" cy="4617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2420" y="3342132"/>
            <a:ext cx="2965704" cy="4617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65704" y="3342132"/>
            <a:ext cx="440435" cy="4617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8620" y="3718559"/>
            <a:ext cx="251460" cy="2606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2420" y="3860291"/>
            <a:ext cx="8139683" cy="4617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2420" y="4195571"/>
            <a:ext cx="8246364" cy="4617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2420" y="4530852"/>
            <a:ext cx="4884420" cy="4617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18888" y="4530852"/>
            <a:ext cx="571500" cy="4617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12435" y="4530852"/>
            <a:ext cx="440436" cy="4617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8620" y="4907279"/>
            <a:ext cx="251460" cy="2606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0415" y="5032247"/>
            <a:ext cx="7505700" cy="5410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0415" y="5428488"/>
            <a:ext cx="1737360" cy="54102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75816" y="5428488"/>
            <a:ext cx="1880616" cy="54102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14472" y="5428488"/>
            <a:ext cx="516636" cy="54102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89148" y="5428488"/>
            <a:ext cx="4335780" cy="54102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0415" y="5824728"/>
            <a:ext cx="611123" cy="54102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9580" y="5824728"/>
            <a:ext cx="2511552" cy="54102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19172" y="5824728"/>
            <a:ext cx="694944" cy="54102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72155" y="5824728"/>
            <a:ext cx="516635" cy="54102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74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/>
              <a:t>Системная биология </a:t>
            </a:r>
            <a:r>
              <a:rPr sz="2800" spc="-25" dirty="0">
                <a:solidFill>
                  <a:srgbClr val="000000"/>
                </a:solidFill>
              </a:rPr>
              <a:t>(systems</a:t>
            </a:r>
            <a:r>
              <a:rPr sz="2800" spc="55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biology)</a:t>
            </a:r>
            <a:endParaRPr sz="2800"/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37" name="object 37"/>
          <p:cNvSpPr txBox="1"/>
          <p:nvPr/>
        </p:nvSpPr>
        <p:spPr>
          <a:xfrm>
            <a:off x="474065" y="1069085"/>
            <a:ext cx="8186420" cy="5240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Системная биология </a:t>
            </a:r>
            <a:r>
              <a:rPr sz="2200" spc="-5" dirty="0">
                <a:latin typeface="Calibri"/>
                <a:cs typeface="Calibri"/>
              </a:rPr>
              <a:t>— активно развивающаяся  </a:t>
            </a:r>
            <a:r>
              <a:rPr sz="2200" spc="-10" dirty="0">
                <a:latin typeface="Calibri"/>
                <a:cs typeface="Calibri"/>
              </a:rPr>
              <a:t>междисциплинарная область </a:t>
            </a:r>
            <a:r>
              <a:rPr sz="2200" spc="-5" dirty="0">
                <a:latin typeface="Calibri"/>
                <a:cs typeface="Calibri"/>
              </a:rPr>
              <a:t>науки, </a:t>
            </a:r>
            <a:r>
              <a:rPr sz="2200" spc="-15" dirty="0">
                <a:latin typeface="Calibri"/>
                <a:cs typeface="Calibri"/>
              </a:rPr>
              <a:t>которая </a:t>
            </a:r>
            <a:r>
              <a:rPr sz="2200" spc="-10" dirty="0">
                <a:latin typeface="Calibri"/>
                <a:cs typeface="Calibri"/>
              </a:rPr>
              <a:t>анализирует сложные  </a:t>
            </a:r>
            <a:r>
              <a:rPr sz="2200" spc="-5" dirty="0">
                <a:latin typeface="Calibri"/>
                <a:cs typeface="Calibri"/>
              </a:rPr>
              <a:t>биологические </a:t>
            </a:r>
            <a:r>
              <a:rPr sz="2200" spc="-10" dirty="0">
                <a:latin typeface="Calibri"/>
                <a:cs typeface="Calibri"/>
              </a:rPr>
              <a:t>системы </a:t>
            </a:r>
            <a:r>
              <a:rPr sz="2200" spc="-5" dirty="0">
                <a:latin typeface="Calibri"/>
                <a:cs typeface="Calibri"/>
              </a:rPr>
              <a:t>с </a:t>
            </a:r>
            <a:r>
              <a:rPr sz="2200" spc="-10" dirty="0">
                <a:latin typeface="Calibri"/>
                <a:cs typeface="Calibri"/>
              </a:rPr>
              <a:t>учетом </a:t>
            </a:r>
            <a:r>
              <a:rPr sz="2200" spc="-5" dirty="0">
                <a:latin typeface="Calibri"/>
                <a:cs typeface="Calibri"/>
              </a:rPr>
              <a:t>их многокомпонентности, наличия  прямых и обратных связей, а </a:t>
            </a:r>
            <a:r>
              <a:rPr sz="2200" spc="-10" dirty="0">
                <a:latin typeface="Calibri"/>
                <a:cs typeface="Calibri"/>
              </a:rPr>
              <a:t>также разнородности </a:t>
            </a:r>
            <a:r>
              <a:rPr sz="2200" spc="-5" dirty="0">
                <a:latin typeface="Calibri"/>
                <a:cs typeface="Calibri"/>
              </a:rPr>
              <a:t>и </a:t>
            </a:r>
            <a:r>
              <a:rPr sz="2200" spc="-15" dirty="0">
                <a:latin typeface="Calibri"/>
                <a:cs typeface="Calibri"/>
              </a:rPr>
              <a:t>большого  </a:t>
            </a:r>
            <a:r>
              <a:rPr sz="2200" spc="-10" dirty="0">
                <a:latin typeface="Calibri"/>
                <a:cs typeface="Calibri"/>
              </a:rPr>
              <a:t>количества </a:t>
            </a:r>
            <a:r>
              <a:rPr sz="2200" spc="-5" dirty="0">
                <a:latin typeface="Calibri"/>
                <a:cs typeface="Calibri"/>
              </a:rPr>
              <a:t>экспериментальных данных. </a:t>
            </a:r>
            <a:r>
              <a:rPr sz="2200" spc="-10" dirty="0">
                <a:latin typeface="Calibri"/>
                <a:cs typeface="Calibri"/>
              </a:rPr>
              <a:t>Предметом исследований  </a:t>
            </a:r>
            <a:r>
              <a:rPr sz="2200" spc="-5" dirty="0">
                <a:latin typeface="Calibri"/>
                <a:cs typeface="Calibri"/>
              </a:rPr>
              <a:t>в </a:t>
            </a:r>
            <a:r>
              <a:rPr sz="2200" spc="-15" dirty="0">
                <a:latin typeface="Calibri"/>
                <a:cs typeface="Calibri"/>
              </a:rPr>
              <a:t>этой </a:t>
            </a:r>
            <a:r>
              <a:rPr sz="2200" spc="-10" dirty="0">
                <a:latin typeface="Calibri"/>
                <a:cs typeface="Calibri"/>
              </a:rPr>
              <a:t>области </a:t>
            </a:r>
            <a:r>
              <a:rPr sz="2200" spc="-15" dirty="0">
                <a:latin typeface="Calibri"/>
                <a:cs typeface="Calibri"/>
              </a:rPr>
              <a:t>может </a:t>
            </a:r>
            <a:r>
              <a:rPr sz="2200" spc="-5" dirty="0">
                <a:latin typeface="Calibri"/>
                <a:cs typeface="Calibri"/>
              </a:rPr>
              <a:t>являться </a:t>
            </a:r>
            <a:r>
              <a:rPr sz="2200" spc="-10" dirty="0">
                <a:latin typeface="Calibri"/>
                <a:cs typeface="Calibri"/>
              </a:rPr>
              <a:t>система </a:t>
            </a:r>
            <a:r>
              <a:rPr sz="2200" spc="-15" dirty="0">
                <a:latin typeface="Calibri"/>
                <a:cs typeface="Calibri"/>
              </a:rPr>
              <a:t>регуляции </a:t>
            </a:r>
            <a:r>
              <a:rPr sz="2200" spc="-10" dirty="0">
                <a:latin typeface="Calibri"/>
                <a:cs typeface="Calibri"/>
              </a:rPr>
              <a:t>генов,  метаболизм, </a:t>
            </a:r>
            <a:r>
              <a:rPr sz="2200" spc="-5" dirty="0">
                <a:latin typeface="Calibri"/>
                <a:cs typeface="Calibri"/>
              </a:rPr>
              <a:t>а </a:t>
            </a:r>
            <a:r>
              <a:rPr sz="2200" spc="-10" dirty="0">
                <a:latin typeface="Calibri"/>
                <a:cs typeface="Calibri"/>
              </a:rPr>
              <a:t>также клеточная динамика </a:t>
            </a:r>
            <a:r>
              <a:rPr sz="2200" spc="-5" dirty="0">
                <a:latin typeface="Calibri"/>
                <a:cs typeface="Calibri"/>
              </a:rPr>
              <a:t>и </a:t>
            </a:r>
            <a:r>
              <a:rPr sz="2200" spc="-10" dirty="0">
                <a:latin typeface="Calibri"/>
                <a:cs typeface="Calibri"/>
              </a:rPr>
              <a:t>взаимодействия </a:t>
            </a:r>
            <a:r>
              <a:rPr sz="2200" spc="-5" dirty="0">
                <a:latin typeface="Calibri"/>
                <a:cs typeface="Calibri"/>
              </a:rPr>
              <a:t>в  </a:t>
            </a:r>
            <a:r>
              <a:rPr sz="2200" spc="-10" dirty="0">
                <a:latin typeface="Calibri"/>
                <a:cs typeface="Calibri"/>
              </a:rPr>
              <a:t>клеточной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популяции</a:t>
            </a:r>
            <a:endParaRPr sz="2200" dirty="0">
              <a:latin typeface="Calibri"/>
              <a:cs typeface="Calibri"/>
            </a:endParaRPr>
          </a:p>
          <a:p>
            <a:pPr marL="12700" marR="363855">
              <a:lnSpc>
                <a:spcPct val="100000"/>
              </a:lnSpc>
              <a:spcBef>
                <a:spcPts val="1440"/>
              </a:spcBef>
            </a:pPr>
            <a:r>
              <a:rPr sz="2200" b="1" i="1" spc="-5" dirty="0">
                <a:latin typeface="Calibri"/>
                <a:cs typeface="Calibri"/>
              </a:rPr>
              <a:t>(Биохимик </a:t>
            </a:r>
            <a:r>
              <a:rPr sz="2200" b="1" i="1" spc="-15" dirty="0">
                <a:latin typeface="Calibri"/>
                <a:cs typeface="Calibri"/>
              </a:rPr>
              <a:t>может </a:t>
            </a:r>
            <a:r>
              <a:rPr sz="2200" b="1" i="1" spc="-10" dirty="0">
                <a:latin typeface="Calibri"/>
                <a:cs typeface="Calibri"/>
              </a:rPr>
              <a:t>определить </a:t>
            </a:r>
            <a:r>
              <a:rPr sz="2200" b="1" i="1" spc="-5" dirty="0">
                <a:latin typeface="Calibri"/>
                <a:cs typeface="Calibri"/>
              </a:rPr>
              <a:t>ферменты и продукты цикла  Кребса, но рассчитать динамику изменения их концентрации  </a:t>
            </a:r>
            <a:r>
              <a:rPr sz="2200" b="1" i="1" spc="-10" dirty="0">
                <a:latin typeface="Calibri"/>
                <a:cs typeface="Calibri"/>
              </a:rPr>
              <a:t>может </a:t>
            </a:r>
            <a:r>
              <a:rPr sz="2200" b="1" i="1" spc="-15" dirty="0">
                <a:latin typeface="Calibri"/>
                <a:cs typeface="Calibri"/>
              </a:rPr>
              <a:t>только </a:t>
            </a:r>
            <a:r>
              <a:rPr sz="2200" b="1" i="1" spc="-5" dirty="0">
                <a:latin typeface="Calibri"/>
                <a:cs typeface="Calibri"/>
              </a:rPr>
              <a:t>системный</a:t>
            </a:r>
            <a:r>
              <a:rPr sz="2200" b="1" i="1" spc="15" dirty="0">
                <a:latin typeface="Calibri"/>
                <a:cs typeface="Calibri"/>
              </a:rPr>
              <a:t> </a:t>
            </a:r>
            <a:r>
              <a:rPr sz="2200" b="1" i="1" spc="-10" dirty="0">
                <a:latin typeface="Calibri"/>
                <a:cs typeface="Calibri"/>
              </a:rPr>
              <a:t>биолог.)</a:t>
            </a:r>
            <a:endParaRPr sz="2200" dirty="0">
              <a:latin typeface="Calibri"/>
              <a:cs typeface="Calibri"/>
            </a:endParaRPr>
          </a:p>
          <a:p>
            <a:pPr marL="12700" marR="1173480">
              <a:lnSpc>
                <a:spcPct val="100000"/>
              </a:lnSpc>
              <a:spcBef>
                <a:spcPts val="1415"/>
              </a:spcBef>
            </a:pPr>
            <a:r>
              <a:rPr sz="2600" dirty="0">
                <a:latin typeface="Calibri"/>
                <a:cs typeface="Calibri"/>
              </a:rPr>
              <a:t>Важнейшим принципом для </a:t>
            </a:r>
            <a:r>
              <a:rPr sz="2600" spc="-5" dirty="0">
                <a:latin typeface="Calibri"/>
                <a:cs typeface="Calibri"/>
              </a:rPr>
              <a:t>системной</a:t>
            </a:r>
            <a:r>
              <a:rPr sz="2600" spc="-15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биологии  </a:t>
            </a:r>
            <a:r>
              <a:rPr sz="2600" spc="-10" dirty="0">
                <a:latin typeface="Calibri"/>
                <a:cs typeface="Calibri"/>
              </a:rPr>
              <a:t>является </a:t>
            </a:r>
            <a:r>
              <a:rPr sz="2600" spc="-10" dirty="0">
                <a:solidFill>
                  <a:srgbClr val="006600"/>
                </a:solidFill>
                <a:latin typeface="Calibri"/>
                <a:cs typeface="Calibri"/>
              </a:rPr>
              <a:t>«холизм», </a:t>
            </a:r>
            <a:r>
              <a:rPr sz="2600" spc="-15" dirty="0">
                <a:latin typeface="Calibri"/>
                <a:cs typeface="Calibri"/>
              </a:rPr>
              <a:t>который </a:t>
            </a:r>
            <a:r>
              <a:rPr sz="2600" spc="-20" dirty="0">
                <a:latin typeface="Calibri"/>
                <a:cs typeface="Calibri"/>
              </a:rPr>
              <a:t>должен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заменить</a:t>
            </a:r>
          </a:p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006600"/>
                </a:solidFill>
                <a:latin typeface="Calibri"/>
                <a:cs typeface="Calibri"/>
              </a:rPr>
              <a:t>«редукционизм».</a:t>
            </a:r>
            <a:endParaRPr sz="2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35275" y="1628773"/>
            <a:ext cx="5975350" cy="515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15483" y="1588261"/>
            <a:ext cx="3259454" cy="1396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49300">
              <a:lnSpc>
                <a:spcPct val="100000"/>
              </a:lnSpc>
            </a:pPr>
            <a:r>
              <a:rPr sz="1800" i="1" spc="-5" dirty="0">
                <a:latin typeface="Calibri"/>
                <a:cs typeface="Calibri"/>
              </a:rPr>
              <a:t>Декарт утверждал,</a:t>
            </a:r>
            <a:r>
              <a:rPr sz="1800" i="1" spc="-10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что  животные </a:t>
            </a:r>
            <a:r>
              <a:rPr sz="1800" i="1" spc="-5" dirty="0">
                <a:latin typeface="Calibri"/>
                <a:cs typeface="Calibri"/>
              </a:rPr>
              <a:t>могут</a:t>
            </a:r>
            <a:r>
              <a:rPr sz="1800" i="1" spc="-9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быть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i="1" spc="-5" dirty="0">
                <a:latin typeface="Calibri"/>
                <a:cs typeface="Calibri"/>
              </a:rPr>
              <a:t>«объяснены» </a:t>
            </a:r>
            <a:r>
              <a:rPr sz="1800" i="1" spc="-10" dirty="0">
                <a:latin typeface="Calibri"/>
                <a:cs typeface="Calibri"/>
              </a:rPr>
              <a:t>как </a:t>
            </a:r>
            <a:r>
              <a:rPr sz="1800" i="1" spc="-5" dirty="0">
                <a:latin typeface="Calibri"/>
                <a:cs typeface="Calibri"/>
              </a:rPr>
              <a:t>совокупность  </a:t>
            </a:r>
            <a:r>
              <a:rPr sz="1800" i="1" dirty="0">
                <a:latin typeface="Calibri"/>
                <a:cs typeface="Calibri"/>
              </a:rPr>
              <a:t>работы </a:t>
            </a:r>
            <a:r>
              <a:rPr sz="1800" i="1" spc="-5" dirty="0">
                <a:latin typeface="Calibri"/>
                <a:cs typeface="Calibri"/>
              </a:rPr>
              <a:t>отдельных</a:t>
            </a:r>
            <a:r>
              <a:rPr sz="1800" i="1" spc="-6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автоматов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i="1" spc="-5" dirty="0">
                <a:latin typeface="Calibri"/>
                <a:cs typeface="Calibri"/>
              </a:rPr>
              <a:t>— De homine,</a:t>
            </a:r>
            <a:r>
              <a:rPr sz="1800" i="1" spc="-7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1662.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864" y="85343"/>
            <a:ext cx="2409444" cy="384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50364" y="85343"/>
            <a:ext cx="385572" cy="384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21992" y="85343"/>
            <a:ext cx="1885187" cy="3840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93235" y="85343"/>
            <a:ext cx="365760" cy="3840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6639" y="146303"/>
            <a:ext cx="376364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z="1800" b="1" spc="-5" dirty="0">
                <a:solidFill>
                  <a:srgbClr val="6F2F9F"/>
                </a:solidFill>
                <a:latin typeface="Calibri"/>
                <a:cs typeface="Calibri"/>
              </a:rPr>
              <a:t>Системная биология </a:t>
            </a:r>
            <a:r>
              <a:rPr sz="1800" b="1" spc="-15" dirty="0">
                <a:latin typeface="Calibri"/>
                <a:cs typeface="Calibri"/>
              </a:rPr>
              <a:t>(systems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biology)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6639" y="415670"/>
            <a:ext cx="8507095" cy="4832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00"/>
              </a:lnSpc>
            </a:pPr>
            <a:r>
              <a:rPr u="heavy" spc="-1705" dirty="0" err="1" smtClean="0"/>
              <a:t>Р</a:t>
            </a:r>
            <a:r>
              <a:rPr u="heavy" spc="-10" dirty="0" err="1" smtClean="0"/>
              <a:t>едукционистский</a:t>
            </a:r>
            <a:r>
              <a:rPr u="heavy" spc="-10" dirty="0" smtClean="0"/>
              <a:t> </a:t>
            </a:r>
            <a:r>
              <a:rPr u="heavy" spc="-35" dirty="0"/>
              <a:t>подход </a:t>
            </a:r>
            <a:r>
              <a:rPr sz="2400" spc="-15" dirty="0">
                <a:solidFill>
                  <a:srgbClr val="000000"/>
                </a:solidFill>
              </a:rPr>
              <a:t>предполагает, </a:t>
            </a:r>
            <a:r>
              <a:rPr sz="2400" spc="-10" dirty="0">
                <a:solidFill>
                  <a:srgbClr val="000000"/>
                </a:solidFill>
              </a:rPr>
              <a:t>что</a:t>
            </a:r>
            <a:r>
              <a:rPr sz="2400" spc="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свойства</a:t>
            </a:r>
            <a:endParaRPr sz="2400" dirty="0"/>
          </a:p>
        </p:txBody>
      </p:sp>
      <p:sp>
        <p:nvSpPr>
          <p:cNvPr id="10" name="object 10"/>
          <p:cNvSpPr txBox="1"/>
          <p:nvPr/>
        </p:nvSpPr>
        <p:spPr>
          <a:xfrm>
            <a:off x="186639" y="903985"/>
            <a:ext cx="8507095" cy="73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сложной многокомпонентной системы </a:t>
            </a:r>
            <a:r>
              <a:rPr sz="2400" b="1" i="1" spc="-5" dirty="0">
                <a:solidFill>
                  <a:srgbClr val="6F2F9F"/>
                </a:solidFill>
                <a:latin typeface="Calibri"/>
                <a:cs typeface="Calibri"/>
              </a:rPr>
              <a:t>можно </a:t>
            </a:r>
            <a:r>
              <a:rPr sz="2400" b="1" spc="-5" dirty="0">
                <a:latin typeface="Calibri"/>
                <a:cs typeface="Calibri"/>
              </a:rPr>
              <a:t>получить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только  </a:t>
            </a:r>
            <a:r>
              <a:rPr sz="2400" b="1" dirty="0">
                <a:latin typeface="Calibri"/>
                <a:cs typeface="Calibri"/>
              </a:rPr>
              <a:t>при </a:t>
            </a:r>
            <a:r>
              <a:rPr sz="2400" b="1" spc="-5" dirty="0">
                <a:latin typeface="Calibri"/>
                <a:cs typeface="Calibri"/>
              </a:rPr>
              <a:t>рассмотрении ее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отдельных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6639" y="1635886"/>
            <a:ext cx="3007995" cy="295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1101725" algn="l"/>
              </a:tabLst>
            </a:pPr>
            <a:r>
              <a:rPr sz="2400" b="1" spc="-5" dirty="0">
                <a:latin typeface="Calibri"/>
                <a:cs typeface="Calibri"/>
              </a:rPr>
              <a:t>комнонентов.  </a:t>
            </a:r>
            <a:r>
              <a:rPr sz="2400" b="1" dirty="0">
                <a:latin typeface="Calibri"/>
                <a:cs typeface="Calibri"/>
              </a:rPr>
              <a:t>Например,  </a:t>
            </a:r>
            <a:r>
              <a:rPr sz="2400" b="1" spc="-5" dirty="0">
                <a:latin typeface="Calibri"/>
                <a:cs typeface="Calibri"/>
              </a:rPr>
              <a:t>физиологические  функции организма  </a:t>
            </a:r>
            <a:r>
              <a:rPr sz="2400" b="1" dirty="0">
                <a:latin typeface="Calibri"/>
                <a:cs typeface="Calibri"/>
              </a:rPr>
              <a:t>станут понятны  </a:t>
            </a:r>
            <a:r>
              <a:rPr sz="2400" b="1" spc="-20" dirty="0">
                <a:latin typeface="Calibri"/>
                <a:cs typeface="Calibri"/>
              </a:rPr>
              <a:t>только </a:t>
            </a:r>
            <a:r>
              <a:rPr sz="2400" b="1" dirty="0">
                <a:latin typeface="Calibri"/>
                <a:cs typeface="Calibri"/>
              </a:rPr>
              <a:t>при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детальном  </a:t>
            </a:r>
            <a:r>
              <a:rPr sz="2400" b="1" dirty="0">
                <a:latin typeface="Calibri"/>
                <a:cs typeface="Calibri"/>
              </a:rPr>
              <a:t>знании	</a:t>
            </a:r>
            <a:r>
              <a:rPr sz="2400" b="1" spc="-10" dirty="0">
                <a:latin typeface="Calibri"/>
                <a:cs typeface="Calibri"/>
              </a:rPr>
              <a:t>его  </a:t>
            </a:r>
            <a:r>
              <a:rPr sz="2400" b="1" spc="-25" dirty="0">
                <a:latin typeface="Calibri"/>
                <a:cs typeface="Calibri"/>
              </a:rPr>
              <a:t>отдельных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клеток.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4370" y="5841669"/>
            <a:ext cx="18732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spc="-5" dirty="0">
                <a:latin typeface="Calibri"/>
                <a:cs typeface="Calibri"/>
              </a:rPr>
              <a:t>ма</a:t>
            </a:r>
            <a:r>
              <a:rPr sz="2800" spc="-35" dirty="0">
                <a:latin typeface="Calibri"/>
                <a:cs typeface="Calibri"/>
              </a:rPr>
              <a:t>т</a:t>
            </a:r>
            <a:r>
              <a:rPr sz="2800" spc="-20" dirty="0">
                <a:latin typeface="Calibri"/>
                <a:cs typeface="Calibri"/>
              </a:rPr>
              <a:t>е</a:t>
            </a:r>
            <a:r>
              <a:rPr sz="2800" spc="-5" dirty="0">
                <a:latin typeface="Calibri"/>
                <a:cs typeface="Calibri"/>
              </a:rPr>
              <a:t>мати</a:t>
            </a:r>
            <a:r>
              <a:rPr sz="2800" spc="-50" dirty="0">
                <a:latin typeface="Calibri"/>
                <a:cs typeface="Calibri"/>
              </a:rPr>
              <a:t>к</a:t>
            </a:r>
            <a:r>
              <a:rPr sz="2800" dirty="0">
                <a:latin typeface="Calibri"/>
                <a:cs typeface="Calibri"/>
              </a:rPr>
              <a:t>а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66835" y="6432448"/>
            <a:ext cx="1416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74370" y="643254"/>
            <a:ext cx="8380095" cy="515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Calibri"/>
                <a:cs typeface="Calibri"/>
              </a:rPr>
              <a:t>ВВЕДЕНИЕ</a:t>
            </a:r>
            <a:endParaRPr sz="2800">
              <a:latin typeface="Calibri"/>
              <a:cs typeface="Calibri"/>
            </a:endParaRPr>
          </a:p>
          <a:p>
            <a:pPr marL="12700" marR="941705">
              <a:lnSpc>
                <a:spcPct val="100000"/>
              </a:lnSpc>
            </a:pPr>
            <a:r>
              <a:rPr sz="2800" i="1" spc="-5" dirty="0">
                <a:latin typeface="Calibri"/>
                <a:cs typeface="Calibri"/>
              </a:rPr>
              <a:t>Понятие «системная биология», различные его  трактовки и содержание, место среди </a:t>
            </a:r>
            <a:r>
              <a:rPr sz="2800" i="1" spc="-10" dirty="0">
                <a:latin typeface="Calibri"/>
                <a:cs typeface="Calibri"/>
              </a:rPr>
              <a:t>других  приложений </a:t>
            </a:r>
            <a:r>
              <a:rPr sz="2800" i="1" spc="-5" dirty="0">
                <a:latin typeface="Calibri"/>
                <a:cs typeface="Calibri"/>
              </a:rPr>
              <a:t>к </a:t>
            </a:r>
            <a:r>
              <a:rPr sz="2800" i="1" spc="-10" dirty="0">
                <a:latin typeface="Calibri"/>
                <a:cs typeface="Calibri"/>
              </a:rPr>
              <a:t>биологии </a:t>
            </a:r>
            <a:r>
              <a:rPr sz="2800" i="1" spc="-5" dirty="0">
                <a:latin typeface="Calibri"/>
                <a:cs typeface="Calibri"/>
              </a:rPr>
              <a:t>математики,  информационных </a:t>
            </a:r>
            <a:r>
              <a:rPr sz="2800" i="1" spc="-10" dirty="0">
                <a:latin typeface="Calibri"/>
                <a:cs typeface="Calibri"/>
              </a:rPr>
              <a:t>технологий </a:t>
            </a:r>
            <a:r>
              <a:rPr sz="2800" i="1" spc="-5" dirty="0">
                <a:latin typeface="Calibri"/>
                <a:cs typeface="Calibri"/>
              </a:rPr>
              <a:t>и компьютерной  </a:t>
            </a:r>
            <a:r>
              <a:rPr sz="2800" i="1" spc="-10" dirty="0">
                <a:latin typeface="Calibri"/>
                <a:cs typeface="Calibri"/>
              </a:rPr>
              <a:t>техники</a:t>
            </a:r>
            <a:r>
              <a:rPr sz="2800" spc="-10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12700" marR="441959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Биоинформатика, </a:t>
            </a:r>
            <a:r>
              <a:rPr sz="2800" spc="-15" dirty="0">
                <a:latin typeface="Calibri"/>
                <a:cs typeface="Calibri"/>
              </a:rPr>
              <a:t>компьютерная </a:t>
            </a:r>
            <a:r>
              <a:rPr sz="2800" spc="-10" dirty="0">
                <a:latin typeface="Calibri"/>
                <a:cs typeface="Calibri"/>
              </a:rPr>
              <a:t>геномика,  компьютерная биология, математическая биология.  Системная биология.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История.</a:t>
            </a:r>
            <a:endParaRPr sz="2800">
              <a:latin typeface="Calibri"/>
              <a:cs typeface="Calibri"/>
            </a:endParaRPr>
          </a:p>
          <a:p>
            <a:pPr marL="12700" marR="5080" indent="78740">
              <a:lnSpc>
                <a:spcPct val="100000"/>
              </a:lnSpc>
              <a:tabLst>
                <a:tab pos="3154680" algn="l"/>
              </a:tabLst>
            </a:pPr>
            <a:r>
              <a:rPr sz="2800" spc="-15" dirty="0">
                <a:latin typeface="Calibri"/>
                <a:cs typeface="Calibri"/>
              </a:rPr>
              <a:t>Моделирование </a:t>
            </a:r>
            <a:r>
              <a:rPr sz="2800" spc="-10" dirty="0">
                <a:latin typeface="Calibri"/>
                <a:cs typeface="Calibri"/>
              </a:rPr>
              <a:t>систем </a:t>
            </a:r>
            <a:r>
              <a:rPr sz="2800" spc="-5" dirty="0">
                <a:latin typeface="Calibri"/>
                <a:cs typeface="Calibri"/>
              </a:rPr>
              <a:t>– основной </a:t>
            </a:r>
            <a:r>
              <a:rPr sz="2800" spc="-35" dirty="0">
                <a:latin typeface="Calibri"/>
                <a:cs typeface="Calibri"/>
              </a:rPr>
              <a:t>подход </a:t>
            </a:r>
            <a:r>
              <a:rPr sz="2800" spc="-5" dirty="0">
                <a:latin typeface="Calibri"/>
                <a:cs typeface="Calibri"/>
              </a:rPr>
              <a:t>системной  </a:t>
            </a:r>
            <a:r>
              <a:rPr sz="2800" spc="-10" dirty="0">
                <a:latin typeface="Calibri"/>
                <a:cs typeface="Calibri"/>
              </a:rPr>
              <a:t>биологии. </a:t>
            </a:r>
            <a:r>
              <a:rPr sz="2800" spc="-5" dirty="0">
                <a:latin typeface="Calibri"/>
                <a:cs typeface="Calibri"/>
              </a:rPr>
              <a:t>Анализ сложных </a:t>
            </a:r>
            <a:r>
              <a:rPr sz="2800" spc="-10" dirty="0">
                <a:latin typeface="Calibri"/>
                <a:cs typeface="Calibri"/>
              </a:rPr>
              <a:t>систем </a:t>
            </a:r>
            <a:r>
              <a:rPr sz="2800" spc="-5" dirty="0">
                <a:latin typeface="Calibri"/>
                <a:cs typeface="Calibri"/>
              </a:rPr>
              <a:t>с </a:t>
            </a:r>
            <a:r>
              <a:rPr sz="2800" spc="-10" dirty="0">
                <a:latin typeface="Calibri"/>
                <a:cs typeface="Calibri"/>
              </a:rPr>
              <a:t>большими  </a:t>
            </a:r>
            <a:r>
              <a:rPr sz="2800" spc="-5" dirty="0">
                <a:latin typeface="Calibri"/>
                <a:cs typeface="Calibri"/>
              </a:rPr>
              <a:t>массивами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данных.	Основа </a:t>
            </a:r>
            <a:r>
              <a:rPr sz="2800" spc="-10" dirty="0">
                <a:latin typeface="Calibri"/>
                <a:cs typeface="Calibri"/>
              </a:rPr>
              <a:t>системной биологии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–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6051" y="1078991"/>
            <a:ext cx="377952" cy="382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83208" y="3584447"/>
            <a:ext cx="493776" cy="499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8552" y="3584447"/>
            <a:ext cx="493776" cy="4998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43610" rIns="0" bIns="0" rtlCol="0">
            <a:spAutoFit/>
          </a:bodyPr>
          <a:lstStyle/>
          <a:p>
            <a:pPr marL="85090">
              <a:lnSpc>
                <a:spcPct val="100000"/>
              </a:lnSpc>
            </a:pPr>
            <a:r>
              <a:rPr b="0" u="heavy" spc="-800" dirty="0">
                <a:latin typeface="Times New Roman"/>
                <a:cs typeface="Times New Roman"/>
              </a:rPr>
              <a:t> </a:t>
            </a:r>
            <a:r>
              <a:rPr u="heavy" spc="-15" dirty="0">
                <a:latin typeface="Arial"/>
                <a:cs typeface="Arial"/>
              </a:rPr>
              <a:t>Холистический</a:t>
            </a:r>
            <a:r>
              <a:rPr u="heavy" spc="-110" dirty="0">
                <a:latin typeface="Arial"/>
                <a:cs typeface="Arial"/>
              </a:rPr>
              <a:t> </a:t>
            </a:r>
            <a:r>
              <a:rPr u="heavy" spc="-30" dirty="0">
                <a:latin typeface="Arial"/>
                <a:cs typeface="Arial"/>
              </a:rPr>
              <a:t>подход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51011" y="6341008"/>
            <a:ext cx="2571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20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7217" y="1421257"/>
            <a:ext cx="7560945" cy="2621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02665">
              <a:lnSpc>
                <a:spcPct val="100000"/>
              </a:lnSpc>
              <a:tabLst>
                <a:tab pos="3430904" algn="l"/>
              </a:tabLst>
            </a:pPr>
            <a:r>
              <a:rPr sz="2400" spc="-40" dirty="0">
                <a:latin typeface="Arial"/>
                <a:cs typeface="Arial"/>
              </a:rPr>
              <a:t>предполагает, </a:t>
            </a:r>
            <a:r>
              <a:rPr sz="2400" spc="-10" dirty="0">
                <a:latin typeface="Arial"/>
                <a:cs typeface="Arial"/>
              </a:rPr>
              <a:t>что свойства </a:t>
            </a:r>
            <a:r>
              <a:rPr sz="2400" spc="-5" dirty="0">
                <a:latin typeface="Arial"/>
                <a:cs typeface="Arial"/>
              </a:rPr>
              <a:t>сложной  многокомпонентной системы </a:t>
            </a:r>
            <a:r>
              <a:rPr sz="2800" b="1" i="1" spc="-20" dirty="0">
                <a:solidFill>
                  <a:srgbClr val="6F2F9F"/>
                </a:solidFill>
                <a:latin typeface="Arial"/>
                <a:cs typeface="Arial"/>
              </a:rPr>
              <a:t>невозможно  </a:t>
            </a:r>
            <a:r>
              <a:rPr sz="2400" spc="-10" dirty="0">
                <a:latin typeface="Arial"/>
                <a:cs typeface="Arial"/>
              </a:rPr>
              <a:t>представить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как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сумму	</a:t>
            </a:r>
            <a:r>
              <a:rPr sz="2400" spc="-5" dirty="0">
                <a:latin typeface="Arial"/>
                <a:cs typeface="Arial"/>
              </a:rPr>
              <a:t>свойств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ее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отдельных 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компонент.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Например, физиологические функции </a:t>
            </a:r>
            <a:r>
              <a:rPr sz="2400" spc="-10" dirty="0">
                <a:latin typeface="Arial"/>
                <a:cs typeface="Arial"/>
              </a:rPr>
              <a:t>организма </a:t>
            </a:r>
            <a:r>
              <a:rPr sz="2400" spc="-5" dirty="0">
                <a:latin typeface="Arial"/>
                <a:cs typeface="Arial"/>
              </a:rPr>
              <a:t>«не  обнаружимы» при рассмотрении </a:t>
            </a:r>
            <a:r>
              <a:rPr sz="2400" spc="-20" dirty="0">
                <a:latin typeface="Arial"/>
                <a:cs typeface="Arial"/>
              </a:rPr>
              <a:t>его </a:t>
            </a:r>
            <a:r>
              <a:rPr sz="2400" spc="-25" dirty="0">
                <a:latin typeface="Arial"/>
                <a:cs typeface="Arial"/>
              </a:rPr>
              <a:t>отдельных  </a:t>
            </a:r>
            <a:r>
              <a:rPr sz="2400" spc="-15" dirty="0">
                <a:latin typeface="Arial"/>
                <a:cs typeface="Arial"/>
              </a:rPr>
              <a:t>клеток.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74008" y="176784"/>
            <a:ext cx="632460" cy="6598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66971" y="176784"/>
            <a:ext cx="665988" cy="659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3464" y="176784"/>
            <a:ext cx="3337560" cy="6598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91528" y="176784"/>
            <a:ext cx="630935" cy="6598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5175" y="678180"/>
            <a:ext cx="556260" cy="5821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7179" y="1121663"/>
            <a:ext cx="6978396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7179" y="1487424"/>
            <a:ext cx="5298948" cy="499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87696" y="1487424"/>
            <a:ext cx="475488" cy="499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54752" y="1487424"/>
            <a:ext cx="560831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07152" y="1487424"/>
            <a:ext cx="477012" cy="499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75732" y="1487424"/>
            <a:ext cx="2589275" cy="499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7179" y="1853183"/>
            <a:ext cx="7152132" cy="499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7179" y="2218944"/>
            <a:ext cx="7956804" cy="499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7179" y="2584704"/>
            <a:ext cx="1306068" cy="4998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94816" y="2584704"/>
            <a:ext cx="1912620" cy="4998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99004" y="2584704"/>
            <a:ext cx="583692" cy="4998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74264" y="2584704"/>
            <a:ext cx="477012" cy="499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7179" y="2950464"/>
            <a:ext cx="477012" cy="499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7179" y="3316223"/>
            <a:ext cx="4724400" cy="4998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13147" y="3316223"/>
            <a:ext cx="2293620" cy="4998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98335" y="3316223"/>
            <a:ext cx="477012" cy="4998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66916" y="3316223"/>
            <a:ext cx="2304287" cy="4998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7179" y="3681984"/>
            <a:ext cx="8488680" cy="49987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7179" y="4047744"/>
            <a:ext cx="1885188" cy="4998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73935" y="4047744"/>
            <a:ext cx="477012" cy="4998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42516" y="4047744"/>
            <a:ext cx="5608320" cy="49987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7179" y="4413503"/>
            <a:ext cx="4853940" cy="4998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42688" y="4413503"/>
            <a:ext cx="477012" cy="499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7179" y="4779264"/>
            <a:ext cx="8471916" cy="4998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7179" y="5145023"/>
            <a:ext cx="5202936" cy="4998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91684" y="5145023"/>
            <a:ext cx="477012" cy="499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59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Системная биология </a:t>
            </a:r>
            <a:r>
              <a:rPr spc="-20" dirty="0">
                <a:solidFill>
                  <a:srgbClr val="000000"/>
                </a:solidFill>
              </a:rPr>
              <a:t>(systems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biology)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34" name="object 34"/>
          <p:cNvSpPr txBox="1"/>
          <p:nvPr/>
        </p:nvSpPr>
        <p:spPr>
          <a:xfrm>
            <a:off x="474065" y="1200911"/>
            <a:ext cx="8122920" cy="4418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2357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Основная задача </a:t>
            </a:r>
            <a:r>
              <a:rPr sz="2400" spc="-5" dirty="0">
                <a:latin typeface="Calibri"/>
                <a:cs typeface="Calibri"/>
              </a:rPr>
              <a:t>системной </a:t>
            </a:r>
            <a:r>
              <a:rPr sz="2400" spc="-10" dirty="0">
                <a:latin typeface="Calibri"/>
                <a:cs typeface="Calibri"/>
              </a:rPr>
              <a:t>биологии, </a:t>
            </a:r>
            <a:r>
              <a:rPr sz="2400" spc="-15" dirty="0">
                <a:latin typeface="Calibri"/>
                <a:cs typeface="Calibri"/>
              </a:rPr>
              <a:t>которая </a:t>
            </a:r>
            <a:r>
              <a:rPr sz="2400" dirty="0">
                <a:latin typeface="Calibri"/>
                <a:cs typeface="Calibri"/>
              </a:rPr>
              <a:t>не  </a:t>
            </a:r>
            <a:r>
              <a:rPr sz="2400" spc="-5" dirty="0">
                <a:latin typeface="Calibri"/>
                <a:cs typeface="Calibri"/>
              </a:rPr>
              <a:t>пересекается </a:t>
            </a:r>
            <a:r>
              <a:rPr sz="2400" dirty="0">
                <a:latin typeface="Calibri"/>
                <a:cs typeface="Calibri"/>
              </a:rPr>
              <a:t>с </a:t>
            </a:r>
            <a:r>
              <a:rPr sz="2400" spc="-5" dirty="0">
                <a:latin typeface="Calibri"/>
                <a:cs typeface="Calibri"/>
              </a:rPr>
              <a:t>биоинформатикой </a:t>
            </a:r>
            <a:r>
              <a:rPr sz="2400" spc="-15" dirty="0">
                <a:latin typeface="Calibri"/>
                <a:cs typeface="Calibri"/>
              </a:rPr>
              <a:t>это </a:t>
            </a:r>
            <a:r>
              <a:rPr sz="2400" b="1" dirty="0">
                <a:latin typeface="Calibri"/>
                <a:cs typeface="Calibri"/>
              </a:rPr>
              <a:t>– </a:t>
            </a:r>
            <a:r>
              <a:rPr sz="2400" b="1" i="1" spc="-5" dirty="0">
                <a:solidFill>
                  <a:srgbClr val="0000FF"/>
                </a:solidFill>
                <a:latin typeface="Calibri"/>
                <a:cs typeface="Calibri"/>
              </a:rPr>
              <a:t>моделирование  свойств динамических биосистем </a:t>
            </a:r>
            <a:r>
              <a:rPr sz="2400" b="1" i="1" dirty="0">
                <a:solidFill>
                  <a:srgbClr val="0000FF"/>
                </a:solidFill>
                <a:latin typeface="Calibri"/>
                <a:cs typeface="Calibri"/>
              </a:rPr>
              <a:t>с </a:t>
            </a:r>
            <a:r>
              <a:rPr sz="2400" b="1" i="1" spc="-5" dirty="0">
                <a:solidFill>
                  <a:srgbClr val="0000FF"/>
                </a:solidFill>
                <a:latin typeface="Calibri"/>
                <a:cs typeface="Calibri"/>
              </a:rPr>
              <a:t>дискретным  (имеющим </a:t>
            </a:r>
            <a:r>
              <a:rPr sz="2400" b="1" i="1" dirty="0">
                <a:solidFill>
                  <a:srgbClr val="0000FF"/>
                </a:solidFill>
                <a:latin typeface="Calibri"/>
                <a:cs typeface="Calibri"/>
              </a:rPr>
              <a:t>рамки) </a:t>
            </a:r>
            <a:r>
              <a:rPr sz="2400" b="1" i="1" spc="-5" dirty="0">
                <a:solidFill>
                  <a:srgbClr val="0000FF"/>
                </a:solidFill>
                <a:latin typeface="Calibri"/>
                <a:cs typeface="Calibri"/>
              </a:rPr>
              <a:t>и непрерывным </a:t>
            </a:r>
            <a:r>
              <a:rPr sz="2400" b="1" i="1" dirty="0">
                <a:solidFill>
                  <a:srgbClr val="0000FF"/>
                </a:solidFill>
                <a:latin typeface="Calibri"/>
                <a:cs typeface="Calibri"/>
              </a:rPr>
              <a:t>временем</a:t>
            </a:r>
            <a:r>
              <a:rPr sz="2400" b="1" i="1" spc="-9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0000FF"/>
                </a:solidFill>
                <a:latin typeface="Calibri"/>
                <a:cs typeface="Calibri"/>
              </a:rPr>
              <a:t>(большая  </a:t>
            </a:r>
            <a:r>
              <a:rPr sz="2400" b="1" i="1" dirty="0">
                <a:solidFill>
                  <a:srgbClr val="0000FF"/>
                </a:solidFill>
                <a:latin typeface="Calibri"/>
                <a:cs typeface="Calibri"/>
              </a:rPr>
              <a:t>часть</a:t>
            </a:r>
            <a:r>
              <a:rPr sz="2400" b="1" i="1" spc="-9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0000FF"/>
                </a:solidFill>
                <a:latin typeface="Calibri"/>
                <a:cs typeface="Calibri"/>
              </a:rPr>
              <a:t>биосистем).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В </a:t>
            </a:r>
            <a:r>
              <a:rPr sz="2400" spc="-15" dirty="0">
                <a:latin typeface="Calibri"/>
                <a:cs typeface="Calibri"/>
              </a:rPr>
              <a:t>целом </a:t>
            </a:r>
            <a:r>
              <a:rPr sz="2400" spc="-5" dirty="0">
                <a:latin typeface="Calibri"/>
                <a:cs typeface="Calibri"/>
              </a:rPr>
              <a:t>биологические </a:t>
            </a:r>
            <a:r>
              <a:rPr sz="2400" spc="-10" dirty="0">
                <a:latin typeface="Calibri"/>
                <a:cs typeface="Calibri"/>
              </a:rPr>
              <a:t>системы </a:t>
            </a:r>
            <a:r>
              <a:rPr sz="2400" dirty="0">
                <a:latin typeface="Calibri"/>
                <a:cs typeface="Calibri"/>
              </a:rPr>
              <a:t>неравновесны </a:t>
            </a:r>
            <a:r>
              <a:rPr sz="2400" spc="-5" dirty="0">
                <a:latin typeface="Calibri"/>
                <a:cs typeface="Calibri"/>
              </a:rPr>
              <a:t>(открыты, они  постоянно обмениваются </a:t>
            </a:r>
            <a:r>
              <a:rPr sz="2400" dirty="0">
                <a:latin typeface="Calibri"/>
                <a:cs typeface="Calibri"/>
              </a:rPr>
              <a:t>со </a:t>
            </a:r>
            <a:r>
              <a:rPr sz="2400" spc="-10" dirty="0">
                <a:latin typeface="Calibri"/>
                <a:cs typeface="Calibri"/>
              </a:rPr>
              <a:t>средой </a:t>
            </a:r>
            <a:r>
              <a:rPr sz="2400" dirty="0">
                <a:latin typeface="Calibri"/>
                <a:cs typeface="Calibri"/>
              </a:rPr>
              <a:t>энергией и </a:t>
            </a:r>
            <a:r>
              <a:rPr sz="2400" spc="-5" dirty="0">
                <a:latin typeface="Calibri"/>
                <a:cs typeface="Calibri"/>
              </a:rPr>
              <a:t>веществом) </a:t>
            </a:r>
            <a:r>
              <a:rPr sz="2400" dirty="0">
                <a:latin typeface="Calibri"/>
                <a:cs typeface="Calibri"/>
              </a:rPr>
              <a:t>и  </a:t>
            </a:r>
            <a:r>
              <a:rPr sz="2400" spc="-5" dirty="0">
                <a:latin typeface="Calibri"/>
                <a:cs typeface="Calibri"/>
              </a:rPr>
              <a:t>нелинейны </a:t>
            </a:r>
            <a:r>
              <a:rPr sz="2400" dirty="0">
                <a:latin typeface="Calibri"/>
                <a:cs typeface="Calibri"/>
              </a:rPr>
              <a:t>(изменения их </a:t>
            </a:r>
            <a:r>
              <a:rPr sz="2400" spc="-5" dirty="0">
                <a:latin typeface="Calibri"/>
                <a:cs typeface="Calibri"/>
              </a:rPr>
              <a:t>состояния </a:t>
            </a:r>
            <a:r>
              <a:rPr sz="2400" dirty="0">
                <a:latin typeface="Calibri"/>
                <a:cs typeface="Calibri"/>
              </a:rPr>
              <a:t>не </a:t>
            </a:r>
            <a:r>
              <a:rPr sz="2400" spc="-10" dirty="0">
                <a:latin typeface="Calibri"/>
                <a:cs typeface="Calibri"/>
              </a:rPr>
              <a:t>полностью  </a:t>
            </a:r>
            <a:r>
              <a:rPr sz="2400" spc="-15" dirty="0">
                <a:latin typeface="Calibri"/>
                <a:cs typeface="Calibri"/>
              </a:rPr>
              <a:t>определяется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предшествующим).</a:t>
            </a:r>
            <a:endParaRPr sz="2400">
              <a:latin typeface="Calibri"/>
              <a:cs typeface="Calibri"/>
            </a:endParaRPr>
          </a:p>
          <a:p>
            <a:pPr marL="12700" marR="106680">
              <a:lnSpc>
                <a:spcPct val="100000"/>
              </a:lnSpc>
              <a:tabLst>
                <a:tab pos="1612265" algn="l"/>
              </a:tabLst>
            </a:pPr>
            <a:r>
              <a:rPr sz="2400" spc="-10" dirty="0">
                <a:latin typeface="Calibri"/>
                <a:cs typeface="Calibri"/>
              </a:rPr>
              <a:t>Поэтому </a:t>
            </a:r>
            <a:r>
              <a:rPr sz="2400" spc="-5" dirty="0">
                <a:latin typeface="Calibri"/>
                <a:cs typeface="Calibri"/>
              </a:rPr>
              <a:t>для </a:t>
            </a:r>
            <a:r>
              <a:rPr sz="2400" dirty="0">
                <a:latin typeface="Calibri"/>
                <a:cs typeface="Calibri"/>
              </a:rPr>
              <a:t>них </a:t>
            </a:r>
            <a:r>
              <a:rPr sz="2400" spc="-10" dirty="0">
                <a:latin typeface="Calibri"/>
                <a:cs typeface="Calibri"/>
              </a:rPr>
              <a:t>используются </a:t>
            </a:r>
            <a:r>
              <a:rPr sz="2400" dirty="0">
                <a:latin typeface="Calibri"/>
                <a:cs typeface="Calibri"/>
              </a:rPr>
              <a:t>специальные </a:t>
            </a:r>
            <a:r>
              <a:rPr sz="2400" spc="-25" dirty="0">
                <a:latin typeface="Calibri"/>
                <a:cs typeface="Calibri"/>
              </a:rPr>
              <a:t>методы </a:t>
            </a:r>
            <a:r>
              <a:rPr sz="2400" dirty="0">
                <a:latin typeface="Calibri"/>
                <a:cs typeface="Calibri"/>
              </a:rPr>
              <a:t>анализа  и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описания	(нелинейная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динамика).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74008" y="537972"/>
            <a:ext cx="632460" cy="659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66971" y="537972"/>
            <a:ext cx="665988" cy="659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3464" y="537972"/>
            <a:ext cx="3211067" cy="659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65035" y="537972"/>
            <a:ext cx="665987" cy="6598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91528" y="537972"/>
            <a:ext cx="630935" cy="659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0143" y="1103375"/>
            <a:ext cx="251459" cy="260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9894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Системная биология </a:t>
            </a:r>
            <a:r>
              <a:rPr spc="-20" dirty="0">
                <a:solidFill>
                  <a:srgbClr val="000000"/>
                </a:solidFill>
              </a:rPr>
              <a:t>(systems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biology)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474370" y="1314069"/>
            <a:ext cx="8011795" cy="3871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Предпосылками </a:t>
            </a:r>
            <a:r>
              <a:rPr sz="2800" spc="-5" dirty="0">
                <a:latin typeface="Calibri"/>
                <a:cs typeface="Calibri"/>
              </a:rPr>
              <a:t>появления системной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биологии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являются: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buChar char="-"/>
              <a:tabLst>
                <a:tab pos="201930" algn="l"/>
              </a:tabLst>
            </a:pPr>
            <a:r>
              <a:rPr sz="2800" spc="-10" dirty="0">
                <a:latin typeface="Calibri"/>
                <a:cs typeface="Calibri"/>
              </a:rPr>
              <a:t>Количественное </a:t>
            </a:r>
            <a:r>
              <a:rPr sz="2800" spc="-15" dirty="0">
                <a:latin typeface="Calibri"/>
                <a:cs typeface="Calibri"/>
              </a:rPr>
              <a:t>моделирование </a:t>
            </a:r>
            <a:r>
              <a:rPr sz="2800" spc="-5" dirty="0">
                <a:latin typeface="Calibri"/>
                <a:cs typeface="Calibri"/>
              </a:rPr>
              <a:t>ферментативной  кинетики — направление, формировавшееся </a:t>
            </a:r>
            <a:r>
              <a:rPr sz="2800" spc="-15" dirty="0">
                <a:latin typeface="Calibri"/>
                <a:cs typeface="Calibri"/>
              </a:rPr>
              <a:t>между  </a:t>
            </a:r>
            <a:r>
              <a:rPr sz="2800" spc="-5" dirty="0">
                <a:latin typeface="Calibri"/>
                <a:cs typeface="Calibri"/>
              </a:rPr>
              <a:t>1900 и 1970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годами,</a:t>
            </a:r>
            <a:endParaRPr sz="2800">
              <a:latin typeface="Calibri"/>
              <a:cs typeface="Calibri"/>
            </a:endParaRPr>
          </a:p>
          <a:p>
            <a:pPr marL="201295" indent="-188595">
              <a:lnSpc>
                <a:spcPct val="100000"/>
              </a:lnSpc>
              <a:buChar char="-"/>
              <a:tabLst>
                <a:tab pos="201930" algn="l"/>
              </a:tabLst>
            </a:pPr>
            <a:r>
              <a:rPr sz="2800" spc="-10" dirty="0">
                <a:latin typeface="Calibri"/>
                <a:cs typeface="Calibri"/>
              </a:rPr>
              <a:t>Математическое </a:t>
            </a:r>
            <a:r>
              <a:rPr sz="2800" spc="-15" dirty="0">
                <a:latin typeface="Calibri"/>
                <a:cs typeface="Calibri"/>
              </a:rPr>
              <a:t>моделирование </a:t>
            </a:r>
            <a:r>
              <a:rPr sz="2800" spc="-5" dirty="0">
                <a:latin typeface="Calibri"/>
                <a:cs typeface="Calibri"/>
              </a:rPr>
              <a:t>роста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популяций,</a:t>
            </a:r>
            <a:endParaRPr sz="2800">
              <a:latin typeface="Calibri"/>
              <a:cs typeface="Calibri"/>
            </a:endParaRPr>
          </a:p>
          <a:p>
            <a:pPr marL="201295" indent="-188595">
              <a:lnSpc>
                <a:spcPct val="100000"/>
              </a:lnSpc>
              <a:buChar char="-"/>
              <a:tabLst>
                <a:tab pos="201930" algn="l"/>
              </a:tabLst>
            </a:pPr>
            <a:r>
              <a:rPr sz="2800" spc="-15" dirty="0">
                <a:latin typeface="Calibri"/>
                <a:cs typeface="Calibri"/>
              </a:rPr>
              <a:t>Моделирование </a:t>
            </a:r>
            <a:r>
              <a:rPr sz="2800" spc="-5" dirty="0">
                <a:latin typeface="Calibri"/>
                <a:cs typeface="Calibri"/>
              </a:rPr>
              <a:t>в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нейрофизиологии,</a:t>
            </a:r>
            <a:endParaRPr sz="2800">
              <a:latin typeface="Calibri"/>
              <a:cs typeface="Calibri"/>
            </a:endParaRPr>
          </a:p>
          <a:p>
            <a:pPr marL="201295" indent="-188595">
              <a:lnSpc>
                <a:spcPct val="100000"/>
              </a:lnSpc>
              <a:buChar char="-"/>
              <a:tabLst>
                <a:tab pos="201930" algn="l"/>
              </a:tabLst>
            </a:pPr>
            <a:r>
              <a:rPr sz="2800" spc="-45" dirty="0">
                <a:latin typeface="Calibri"/>
                <a:cs typeface="Calibri"/>
              </a:rPr>
              <a:t>Теория </a:t>
            </a:r>
            <a:r>
              <a:rPr sz="2800" spc="-5" dirty="0">
                <a:latin typeface="Calibri"/>
                <a:cs typeface="Calibri"/>
              </a:rPr>
              <a:t>динамических </a:t>
            </a:r>
            <a:r>
              <a:rPr sz="2800" spc="-10" dirty="0">
                <a:latin typeface="Calibri"/>
                <a:cs typeface="Calibri"/>
              </a:rPr>
              <a:t>систем </a:t>
            </a:r>
            <a:r>
              <a:rPr sz="2800" spc="-5" dirty="0">
                <a:latin typeface="Calibri"/>
                <a:cs typeface="Calibri"/>
              </a:rPr>
              <a:t>и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кибернетика.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7050" y="404875"/>
            <a:ext cx="2016125" cy="2912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2587" y="0"/>
            <a:ext cx="6746748" cy="684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75832" y="0"/>
            <a:ext cx="707136" cy="684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375" y="600455"/>
            <a:ext cx="190499" cy="198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0791" y="684276"/>
            <a:ext cx="5779008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2336" y="1050036"/>
            <a:ext cx="5414772" cy="1051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0791" y="1019555"/>
            <a:ext cx="1709927" cy="461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2336" y="1385316"/>
            <a:ext cx="1411224" cy="1051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72767" y="1019555"/>
            <a:ext cx="516636" cy="461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11451" y="1019555"/>
            <a:ext cx="443484" cy="4617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92223" y="1053083"/>
            <a:ext cx="2001012" cy="4267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8811" y="1053083"/>
            <a:ext cx="2484119" cy="4267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88508" y="1053083"/>
            <a:ext cx="537972" cy="4267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6031" y="1363980"/>
            <a:ext cx="3150108" cy="4206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61716" y="1363980"/>
            <a:ext cx="422147" cy="4206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39439" y="1363980"/>
            <a:ext cx="402336" cy="4206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97351" y="1363980"/>
            <a:ext cx="3083052" cy="4206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6031" y="1668779"/>
            <a:ext cx="1680972" cy="4206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92580" y="1668779"/>
            <a:ext cx="1370076" cy="4206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18232" y="1668779"/>
            <a:ext cx="396239" cy="4206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70048" y="1668779"/>
            <a:ext cx="470915" cy="4206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96539" y="1668779"/>
            <a:ext cx="402336" cy="4206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54451" y="1668779"/>
            <a:ext cx="3697224" cy="4206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6031" y="1973579"/>
            <a:ext cx="6358127" cy="4206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6031" y="2278379"/>
            <a:ext cx="6198108" cy="4206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6031" y="2583179"/>
            <a:ext cx="6323075" cy="4206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6031" y="2887979"/>
            <a:ext cx="6463284" cy="4206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6031" y="3217164"/>
            <a:ext cx="5821680" cy="42671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18047" y="3183635"/>
            <a:ext cx="440436" cy="4617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8788" y="3503676"/>
            <a:ext cx="6673596" cy="54101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2336" y="3936491"/>
            <a:ext cx="6239255" cy="10972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8788" y="3899915"/>
            <a:ext cx="5561076" cy="54101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2336" y="4332732"/>
            <a:ext cx="5122164" cy="10972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08788" y="4296155"/>
            <a:ext cx="3287267" cy="54101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54095" y="4296155"/>
            <a:ext cx="597407" cy="54101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09544" y="4296155"/>
            <a:ext cx="2606039" cy="54101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2336" y="4728971"/>
            <a:ext cx="5167884" cy="10972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8788" y="4692396"/>
            <a:ext cx="3398520" cy="54102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65348" y="4692396"/>
            <a:ext cx="603503" cy="54102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2336" y="5125211"/>
            <a:ext cx="3197352" cy="1097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74135" y="4788408"/>
            <a:ext cx="3368040" cy="44043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6031" y="5113020"/>
            <a:ext cx="6286499" cy="42062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6031" y="5417820"/>
            <a:ext cx="2996184" cy="42062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07792" y="5417820"/>
            <a:ext cx="422147" cy="4206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985516" y="5417820"/>
            <a:ext cx="400811" cy="4206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41904" y="5417820"/>
            <a:ext cx="3575304" cy="42062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6031" y="5747003"/>
            <a:ext cx="6234684" cy="42672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1052" y="5713476"/>
            <a:ext cx="448055" cy="46177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01155" y="5713476"/>
            <a:ext cx="440435" cy="4617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402742" y="61214"/>
            <a:ext cx="6168390" cy="54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000000"/>
                </a:solidFill>
              </a:rPr>
              <a:t>Развитие </a:t>
            </a:r>
            <a:r>
              <a:rPr sz="3600" spc="-10" dirty="0">
                <a:solidFill>
                  <a:srgbClr val="000000"/>
                </a:solidFill>
              </a:rPr>
              <a:t>системной</a:t>
            </a:r>
            <a:r>
              <a:rPr sz="3600" spc="-100" dirty="0">
                <a:solidFill>
                  <a:srgbClr val="000000"/>
                </a:solidFill>
              </a:rPr>
              <a:t> </a:t>
            </a:r>
            <a:r>
              <a:rPr sz="3600" spc="-10" dirty="0">
                <a:solidFill>
                  <a:srgbClr val="000000"/>
                </a:solidFill>
              </a:rPr>
              <a:t>биологии:</a:t>
            </a:r>
            <a:endParaRPr sz="3600"/>
          </a:p>
        </p:txBody>
      </p:sp>
      <p:sp>
        <p:nvSpPr>
          <p:cNvPr id="52" name="object 52"/>
          <p:cNvSpPr txBox="1"/>
          <p:nvPr/>
        </p:nvSpPr>
        <p:spPr>
          <a:xfrm>
            <a:off x="402590" y="759078"/>
            <a:ext cx="6185535" cy="5365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u="heavy" spc="-55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200" b="1" u="heavy" spc="-5" dirty="0">
                <a:solidFill>
                  <a:srgbClr val="0000FF"/>
                </a:solidFill>
                <a:latin typeface="Calibri"/>
                <a:cs typeface="Calibri"/>
              </a:rPr>
              <a:t>Организационная </a:t>
            </a:r>
            <a:r>
              <a:rPr sz="2200" b="1" u="heavy" dirty="0">
                <a:solidFill>
                  <a:srgbClr val="0000FF"/>
                </a:solidFill>
                <a:latin typeface="Calibri"/>
                <a:cs typeface="Calibri"/>
              </a:rPr>
              <a:t>и </a:t>
            </a:r>
            <a:r>
              <a:rPr sz="2200" b="1" u="heavy" spc="-10" dirty="0">
                <a:solidFill>
                  <a:srgbClr val="0000FF"/>
                </a:solidFill>
                <a:latin typeface="Calibri"/>
                <a:cs typeface="Calibri"/>
              </a:rPr>
              <a:t>теория </a:t>
            </a:r>
            <a:r>
              <a:rPr sz="2200" b="1" u="heavy" dirty="0">
                <a:solidFill>
                  <a:srgbClr val="0000FF"/>
                </a:solidFill>
                <a:latin typeface="Calibri"/>
                <a:cs typeface="Calibri"/>
              </a:rPr>
              <a:t>и </a:t>
            </a:r>
            <a:r>
              <a:rPr sz="2200" b="1" u="heavy" spc="-10" dirty="0">
                <a:solidFill>
                  <a:srgbClr val="0000FF"/>
                </a:solidFill>
                <a:latin typeface="Calibri"/>
                <a:cs typeface="Calibri"/>
              </a:rPr>
              <a:t>теория</a:t>
            </a:r>
            <a:r>
              <a:rPr sz="2200" b="1" u="heavy" spc="6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b="1" u="heavy" spc="-5" dirty="0">
                <a:solidFill>
                  <a:srgbClr val="0000FF"/>
                </a:solidFill>
                <a:latin typeface="Calibri"/>
                <a:cs typeface="Calibri"/>
              </a:rPr>
              <a:t>систем</a:t>
            </a:r>
            <a:endParaRPr sz="2200">
              <a:latin typeface="Calibri"/>
              <a:cs typeface="Calibri"/>
            </a:endParaRPr>
          </a:p>
          <a:p>
            <a:pPr marL="12700" marR="102870" indent="-635">
              <a:lnSpc>
                <a:spcPct val="100000"/>
              </a:lnSpc>
            </a:pPr>
            <a:r>
              <a:rPr sz="2200" u="heavy" spc="-55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200" b="1" u="heavy" spc="-15" dirty="0">
                <a:solidFill>
                  <a:srgbClr val="0000FF"/>
                </a:solidFill>
                <a:latin typeface="Calibri"/>
                <a:cs typeface="Calibri"/>
              </a:rPr>
              <a:t>Богданова </a:t>
            </a:r>
            <a:r>
              <a:rPr sz="2200" b="1" spc="-5" dirty="0">
                <a:latin typeface="Calibri"/>
                <a:cs typeface="Calibri"/>
              </a:rPr>
              <a:t>– </a:t>
            </a:r>
            <a:r>
              <a:rPr sz="2000" spc="-10" dirty="0">
                <a:latin typeface="Calibri"/>
                <a:cs typeface="Calibri"/>
              </a:rPr>
              <a:t>как </a:t>
            </a:r>
            <a:r>
              <a:rPr sz="2000" dirty="0">
                <a:latin typeface="Calibri"/>
                <a:cs typeface="Calibri"/>
              </a:rPr>
              <a:t>не странно </a:t>
            </a:r>
            <a:r>
              <a:rPr sz="2000" i="1" spc="-5" dirty="0">
                <a:latin typeface="Calibri"/>
                <a:cs typeface="Calibri"/>
              </a:rPr>
              <a:t>беларуский </a:t>
            </a:r>
            <a:r>
              <a:rPr sz="2000" i="1" dirty="0">
                <a:latin typeface="Calibri"/>
                <a:cs typeface="Calibri"/>
              </a:rPr>
              <a:t>ученый </a:t>
            </a:r>
            <a:r>
              <a:rPr sz="2000" dirty="0">
                <a:latin typeface="Calibri"/>
                <a:cs typeface="Calibri"/>
              </a:rPr>
              <a:t>и  </a:t>
            </a:r>
            <a:r>
              <a:rPr sz="2000" spc="-5" dirty="0">
                <a:latin typeface="Calibri"/>
                <a:cs typeface="Calibri"/>
              </a:rPr>
              <a:t>революционер </a:t>
            </a:r>
            <a:r>
              <a:rPr sz="2000" dirty="0">
                <a:latin typeface="Calibri"/>
                <a:cs typeface="Calibri"/>
              </a:rPr>
              <a:t>из </a:t>
            </a:r>
            <a:r>
              <a:rPr sz="2000" spc="-35" dirty="0">
                <a:latin typeface="Calibri"/>
                <a:cs typeface="Calibri"/>
              </a:rPr>
              <a:t>Гродно </a:t>
            </a:r>
            <a:r>
              <a:rPr sz="2000" dirty="0">
                <a:latin typeface="Calibri"/>
                <a:cs typeface="Calibri"/>
              </a:rPr>
              <a:t>- </a:t>
            </a:r>
            <a:r>
              <a:rPr sz="2000" i="1" spc="-5" dirty="0">
                <a:latin typeface="Calibri"/>
                <a:cs typeface="Calibri"/>
              </a:rPr>
              <a:t>Александр </a:t>
            </a:r>
            <a:r>
              <a:rPr sz="2000" i="1" dirty="0">
                <a:latin typeface="Calibri"/>
                <a:cs typeface="Calibri"/>
              </a:rPr>
              <a:t>Малиновский  </a:t>
            </a:r>
            <a:r>
              <a:rPr sz="2000" spc="-5" dirty="0">
                <a:latin typeface="Calibri"/>
                <a:cs typeface="Calibri"/>
              </a:rPr>
              <a:t>(псевдоним </a:t>
            </a:r>
            <a:r>
              <a:rPr sz="2000" i="1" dirty="0">
                <a:latin typeface="Calibri"/>
                <a:cs typeface="Calibri"/>
              </a:rPr>
              <a:t>Богданов </a:t>
            </a:r>
            <a:r>
              <a:rPr sz="2000" dirty="0">
                <a:latin typeface="Calibri"/>
                <a:cs typeface="Calibri"/>
              </a:rPr>
              <a:t>– </a:t>
            </a:r>
            <a:r>
              <a:rPr sz="2000" spc="-20" dirty="0">
                <a:latin typeface="Calibri"/>
                <a:cs typeface="Calibri"/>
              </a:rPr>
              <a:t>один </a:t>
            </a:r>
            <a:r>
              <a:rPr sz="2000" dirty="0">
                <a:latin typeface="Calibri"/>
                <a:cs typeface="Calibri"/>
              </a:rPr>
              <a:t>из </a:t>
            </a:r>
            <a:r>
              <a:rPr sz="2000" spc="-5" dirty="0">
                <a:latin typeface="Calibri"/>
                <a:cs typeface="Calibri"/>
              </a:rPr>
              <a:t>создателей </a:t>
            </a:r>
            <a:r>
              <a:rPr sz="2000" dirty="0">
                <a:latin typeface="Calibri"/>
                <a:cs typeface="Calibri"/>
              </a:rPr>
              <a:t>и </a:t>
            </a:r>
            <a:r>
              <a:rPr sz="2000" spc="-5" dirty="0">
                <a:latin typeface="Calibri"/>
                <a:cs typeface="Calibri"/>
              </a:rPr>
              <a:t>лидеров  </a:t>
            </a:r>
            <a:r>
              <a:rPr sz="2000" dirty="0">
                <a:latin typeface="Calibri"/>
                <a:cs typeface="Calibri"/>
              </a:rPr>
              <a:t>РСДРП, совместно с Лениным). Выдающийся философ,  написавший </a:t>
            </a:r>
            <a:r>
              <a:rPr sz="2000" spc="-15" dirty="0">
                <a:latin typeface="Calibri"/>
                <a:cs typeface="Calibri"/>
              </a:rPr>
              <a:t>несколько </a:t>
            </a:r>
            <a:r>
              <a:rPr sz="2000" spc="-5" dirty="0">
                <a:latin typeface="Calibri"/>
                <a:cs typeface="Calibri"/>
              </a:rPr>
              <a:t>больших </a:t>
            </a:r>
            <a:r>
              <a:rPr sz="2000" spc="-20" dirty="0">
                <a:latin typeface="Calibri"/>
                <a:cs typeface="Calibri"/>
              </a:rPr>
              <a:t>трудов </a:t>
            </a:r>
            <a:r>
              <a:rPr sz="2000" dirty="0">
                <a:latin typeface="Calibri"/>
                <a:cs typeface="Calibri"/>
              </a:rPr>
              <a:t>о </a:t>
            </a:r>
            <a:r>
              <a:rPr sz="2000" spc="-25" dirty="0">
                <a:latin typeface="Calibri"/>
                <a:cs typeface="Calibri"/>
              </a:rPr>
              <a:t>Тектологии,  </a:t>
            </a:r>
            <a:r>
              <a:rPr sz="2000" spc="-10" dirty="0">
                <a:latin typeface="Calibri"/>
                <a:cs typeface="Calibri"/>
              </a:rPr>
              <a:t>введенной </a:t>
            </a:r>
            <a:r>
              <a:rPr sz="2000" dirty="0">
                <a:latin typeface="Calibri"/>
                <a:cs typeface="Calibri"/>
              </a:rPr>
              <a:t>им </a:t>
            </a:r>
            <a:r>
              <a:rPr sz="2000" spc="-5" dirty="0">
                <a:latin typeface="Calibri"/>
                <a:cs typeface="Calibri"/>
              </a:rPr>
              <a:t>науки, </a:t>
            </a:r>
            <a:r>
              <a:rPr sz="2000" dirty="0">
                <a:latin typeface="Calibri"/>
                <a:cs typeface="Calibri"/>
              </a:rPr>
              <a:t>раскрывающий </a:t>
            </a:r>
            <a:r>
              <a:rPr sz="2000" spc="-10" dirty="0">
                <a:latin typeface="Calibri"/>
                <a:cs typeface="Calibri"/>
              </a:rPr>
              <a:t>единый </a:t>
            </a:r>
            <a:r>
              <a:rPr sz="2000" dirty="0">
                <a:latin typeface="Calibri"/>
                <a:cs typeface="Calibri"/>
              </a:rPr>
              <a:t>принцип  устройства, организации и управления </a:t>
            </a:r>
            <a:r>
              <a:rPr sz="2000" spc="-5" dirty="0">
                <a:latin typeface="Calibri"/>
                <a:cs typeface="Calibri"/>
              </a:rPr>
              <a:t>биологических</a:t>
            </a:r>
            <a:r>
              <a:rPr sz="2000" spc="-1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и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2000" spc="-5" dirty="0">
                <a:latin typeface="Calibri"/>
                <a:cs typeface="Calibri"/>
              </a:rPr>
              <a:t>небиологических систем. </a:t>
            </a:r>
            <a:r>
              <a:rPr sz="2000" dirty="0">
                <a:latin typeface="Calibri"/>
                <a:cs typeface="Calibri"/>
              </a:rPr>
              <a:t>Именно он </a:t>
            </a:r>
            <a:r>
              <a:rPr sz="2000" spc="-10" dirty="0">
                <a:latin typeface="Calibri"/>
                <a:cs typeface="Calibri"/>
              </a:rPr>
              <a:t>ввел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понятия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600" u="heavy" spc="-65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b="1" i="1" u="heavy" spc="-5" dirty="0">
                <a:solidFill>
                  <a:srgbClr val="0000FF"/>
                </a:solidFill>
                <a:latin typeface="Calibri"/>
                <a:cs typeface="Calibri"/>
              </a:rPr>
              <a:t>открытости </a:t>
            </a:r>
            <a:r>
              <a:rPr sz="2600" b="1" i="1" u="heavy" spc="-10" dirty="0">
                <a:solidFill>
                  <a:srgbClr val="0000FF"/>
                </a:solidFill>
                <a:latin typeface="Calibri"/>
                <a:cs typeface="Calibri"/>
              </a:rPr>
              <a:t>биологической </a:t>
            </a:r>
            <a:r>
              <a:rPr sz="2600" b="1" i="1" u="heavy" spc="-5" dirty="0">
                <a:solidFill>
                  <a:srgbClr val="0000FF"/>
                </a:solidFill>
                <a:latin typeface="Calibri"/>
                <a:cs typeface="Calibri"/>
              </a:rPr>
              <a:t>системы,</a:t>
            </a:r>
            <a:r>
              <a:rPr sz="2600" b="1" i="1" u="heavy" spc="6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600" b="1" i="1" u="heavy" spc="10" dirty="0">
                <a:solidFill>
                  <a:srgbClr val="0000FF"/>
                </a:solidFill>
                <a:latin typeface="Calibri"/>
                <a:cs typeface="Calibri"/>
              </a:rPr>
              <a:t>её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600" u="heavy" spc="-65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b="1" i="1" u="heavy" spc="-5" dirty="0">
                <a:solidFill>
                  <a:srgbClr val="0000FF"/>
                </a:solidFill>
                <a:latin typeface="Calibri"/>
                <a:cs typeface="Calibri"/>
              </a:rPr>
              <a:t>саморегуляции,</a:t>
            </a:r>
            <a:r>
              <a:rPr sz="2600" b="1" i="1" u="heavy" spc="-8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600" b="1" i="1" u="heavy" dirty="0">
                <a:solidFill>
                  <a:srgbClr val="0000FF"/>
                </a:solidFill>
                <a:latin typeface="Calibri"/>
                <a:cs typeface="Calibri"/>
              </a:rPr>
              <a:t>самоорганизации,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600" u="heavy" spc="-65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b="1" i="1" u="heavy" spc="-5" dirty="0">
                <a:solidFill>
                  <a:srgbClr val="0000FF"/>
                </a:solidFill>
                <a:latin typeface="Calibri"/>
                <a:cs typeface="Calibri"/>
              </a:rPr>
              <a:t>«самоусложнения»</a:t>
            </a:r>
            <a:r>
              <a:rPr sz="2600" b="1" u="heavy" spc="-5" dirty="0">
                <a:solidFill>
                  <a:srgbClr val="0000FF"/>
                </a:solidFill>
                <a:latin typeface="Calibri"/>
                <a:cs typeface="Calibri"/>
              </a:rPr>
              <a:t>,</a:t>
            </a:r>
            <a:r>
              <a:rPr sz="2600" b="1" u="heavy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600" b="1" i="1" u="heavy" spc="-5" dirty="0">
                <a:solidFill>
                  <a:srgbClr val="0000FF"/>
                </a:solidFill>
                <a:latin typeface="Calibri"/>
                <a:cs typeface="Calibri"/>
              </a:rPr>
              <a:t>возможности</a:t>
            </a:r>
            <a:endParaRPr sz="2600">
              <a:latin typeface="Calibri"/>
              <a:cs typeface="Calibri"/>
            </a:endParaRPr>
          </a:p>
          <a:p>
            <a:pPr marL="12700" marR="76835" indent="-635">
              <a:lnSpc>
                <a:spcPts val="2560"/>
              </a:lnSpc>
              <a:spcBef>
                <a:spcPts val="555"/>
              </a:spcBef>
            </a:pPr>
            <a:r>
              <a:rPr sz="2600" u="heavy" spc="-65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600" b="1" i="1" u="heavy" dirty="0">
                <a:solidFill>
                  <a:srgbClr val="0000FF"/>
                </a:solidFill>
                <a:latin typeface="Calibri"/>
                <a:cs typeface="Calibri"/>
              </a:rPr>
              <a:t>убывания энтропии</a:t>
            </a:r>
            <a:r>
              <a:rPr sz="2600" b="1" u="heavy" dirty="0">
                <a:solidFill>
                  <a:srgbClr val="0000FF"/>
                </a:solidFill>
                <a:latin typeface="Calibri"/>
                <a:cs typeface="Calibri"/>
              </a:rPr>
              <a:t>, </a:t>
            </a:r>
            <a:r>
              <a:rPr sz="2000" spc="-15" dirty="0">
                <a:latin typeface="Calibri"/>
                <a:cs typeface="Calibri"/>
              </a:rPr>
              <a:t>благодаря </a:t>
            </a:r>
            <a:r>
              <a:rPr sz="2000" spc="-10" dirty="0">
                <a:latin typeface="Calibri"/>
                <a:cs typeface="Calibri"/>
              </a:rPr>
              <a:t>которым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многие  такие </a:t>
            </a:r>
            <a:r>
              <a:rPr sz="2000" spc="-5" dirty="0">
                <a:latin typeface="Calibri"/>
                <a:cs typeface="Calibri"/>
              </a:rPr>
              <a:t>системы обладают </a:t>
            </a:r>
            <a:r>
              <a:rPr sz="2000" spc="-10" dirty="0">
                <a:latin typeface="Calibri"/>
                <a:cs typeface="Calibri"/>
              </a:rPr>
              <a:t>холистическими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свойствами.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2285"/>
              </a:lnSpc>
            </a:pPr>
            <a:r>
              <a:rPr sz="2000" spc="-5" dirty="0">
                <a:latin typeface="Calibri"/>
                <a:cs typeface="Calibri"/>
              </a:rPr>
              <a:t>Малиновский/Богданов </a:t>
            </a:r>
            <a:r>
              <a:rPr sz="2000" dirty="0">
                <a:latin typeface="Calibri"/>
                <a:cs typeface="Calibri"/>
              </a:rPr>
              <a:t>- признанный </a:t>
            </a:r>
            <a:r>
              <a:rPr sz="2000" spc="-5" dirty="0">
                <a:latin typeface="Calibri"/>
                <a:cs typeface="Calibri"/>
              </a:rPr>
              <a:t>создатель</a:t>
            </a:r>
            <a:r>
              <a:rPr sz="2000" spc="-1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основ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2635"/>
              </a:lnSpc>
            </a:pPr>
            <a:r>
              <a:rPr sz="2000" spc="-5" dirty="0">
                <a:latin typeface="Calibri"/>
                <a:cs typeface="Calibri"/>
              </a:rPr>
              <a:t>системной биологии, </a:t>
            </a:r>
            <a:r>
              <a:rPr sz="2000" dirty="0">
                <a:latin typeface="Calibri"/>
                <a:cs typeface="Calibri"/>
              </a:rPr>
              <a:t>биоинформатики и</a:t>
            </a:r>
            <a:r>
              <a:rPr sz="2000" spc="-1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кибернетики</a:t>
            </a:r>
            <a:r>
              <a:rPr sz="2200" spc="-5" dirty="0"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948551" y="3357626"/>
            <a:ext cx="1955800" cy="299554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7847" y="393191"/>
            <a:ext cx="3745991" cy="659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14344" y="393191"/>
            <a:ext cx="2685288" cy="659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7116" y="925067"/>
            <a:ext cx="5431536" cy="115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60135" y="393191"/>
            <a:ext cx="630936" cy="6598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6051" y="932688"/>
            <a:ext cx="365760" cy="3840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8808" y="1185672"/>
            <a:ext cx="3663696" cy="499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24071" y="1185672"/>
            <a:ext cx="475488" cy="499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91128" y="1185672"/>
            <a:ext cx="2602992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8808" y="1551432"/>
            <a:ext cx="5777484" cy="499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8808" y="1917192"/>
            <a:ext cx="5248656" cy="499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8808" y="2282951"/>
            <a:ext cx="5138928" cy="499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8808" y="2648711"/>
            <a:ext cx="2363724" cy="4998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24100" y="2648711"/>
            <a:ext cx="544068" cy="4998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59735" y="2648711"/>
            <a:ext cx="477012" cy="499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5368" rIns="0" bIns="0" rtlCol="0">
            <a:spAutoFit/>
          </a:bodyPr>
          <a:lstStyle/>
          <a:p>
            <a:pPr marL="85090">
              <a:lnSpc>
                <a:spcPct val="100000"/>
              </a:lnSpc>
            </a:pPr>
            <a:r>
              <a:rPr b="0" u="heavy" spc="-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u="heavy" spc="-20" dirty="0">
                <a:solidFill>
                  <a:srgbClr val="0000FF"/>
                </a:solidFill>
              </a:rPr>
              <a:t>Карл </a:t>
            </a:r>
            <a:r>
              <a:rPr u="heavy" spc="-15" dirty="0">
                <a:solidFill>
                  <a:srgbClr val="0000FF"/>
                </a:solidFill>
              </a:rPr>
              <a:t>Людвиг </a:t>
            </a:r>
            <a:r>
              <a:rPr u="heavy" dirty="0">
                <a:solidFill>
                  <a:srgbClr val="0000FF"/>
                </a:solidFill>
              </a:rPr>
              <a:t>фон</a:t>
            </a:r>
            <a:r>
              <a:rPr u="heavy" spc="-15" dirty="0">
                <a:solidFill>
                  <a:srgbClr val="0000FF"/>
                </a:solidFill>
              </a:rPr>
              <a:t> </a:t>
            </a:r>
            <a:r>
              <a:rPr u="heavy" dirty="0">
                <a:solidFill>
                  <a:srgbClr val="0000FF"/>
                </a:solidFill>
              </a:rPr>
              <a:t>Берталанфи</a:t>
            </a:r>
          </a:p>
        </p:txBody>
      </p:sp>
      <p:sp>
        <p:nvSpPr>
          <p:cNvPr id="17" name="object 17"/>
          <p:cNvSpPr/>
          <p:nvPr/>
        </p:nvSpPr>
        <p:spPr>
          <a:xfrm>
            <a:off x="6228207" y="764794"/>
            <a:ext cx="2252725" cy="295376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47217" y="1264665"/>
            <a:ext cx="6979920" cy="411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51003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основной </a:t>
            </a:r>
            <a:r>
              <a:rPr sz="2400" spc="-10" dirty="0">
                <a:latin typeface="Calibri"/>
                <a:cs typeface="Calibri"/>
              </a:rPr>
              <a:t>популяризатор </a:t>
            </a:r>
            <a:r>
              <a:rPr sz="2400" b="1" i="1" spc="-5" dirty="0">
                <a:solidFill>
                  <a:srgbClr val="FF0000"/>
                </a:solidFill>
                <a:latin typeface="Calibri"/>
                <a:cs typeface="Calibri"/>
              </a:rPr>
              <a:t>теории</a:t>
            </a:r>
            <a:r>
              <a:rPr sz="2400" b="1" i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FF0000"/>
                </a:solidFill>
                <a:latin typeface="Calibri"/>
                <a:cs typeface="Calibri"/>
              </a:rPr>
              <a:t>систем  </a:t>
            </a:r>
            <a:r>
              <a:rPr sz="2400" dirty="0">
                <a:latin typeface="Calibri"/>
                <a:cs typeface="Calibri"/>
              </a:rPr>
              <a:t>в США. </a:t>
            </a:r>
            <a:r>
              <a:rPr sz="2400" spc="-35" dirty="0">
                <a:latin typeface="Calibri"/>
                <a:cs typeface="Calibri"/>
              </a:rPr>
              <a:t>Главным </a:t>
            </a:r>
            <a:r>
              <a:rPr sz="2400" spc="-5" dirty="0">
                <a:latin typeface="Calibri"/>
                <a:cs typeface="Calibri"/>
              </a:rPr>
              <a:t>образом, </a:t>
            </a:r>
            <a:r>
              <a:rPr sz="2400" dirty="0">
                <a:latin typeface="Calibri"/>
                <a:cs typeface="Calibri"/>
              </a:rPr>
              <a:t>заимствовал и  развивал </a:t>
            </a:r>
            <a:r>
              <a:rPr sz="2400" spc="-10" dirty="0">
                <a:latin typeface="Calibri"/>
                <a:cs typeface="Calibri"/>
              </a:rPr>
              <a:t>идеи </a:t>
            </a:r>
            <a:r>
              <a:rPr sz="2400" dirty="0">
                <a:latin typeface="Calibri"/>
                <a:cs typeface="Calibri"/>
              </a:rPr>
              <a:t>в </a:t>
            </a:r>
            <a:r>
              <a:rPr sz="2400" spc="-10" dirty="0">
                <a:latin typeface="Calibri"/>
                <a:cs typeface="Calibri"/>
              </a:rPr>
              <a:t>математике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систем.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Широко </a:t>
            </a:r>
            <a:r>
              <a:rPr sz="2400" spc="-5" dirty="0">
                <a:latin typeface="Calibri"/>
                <a:cs typeface="Calibri"/>
              </a:rPr>
              <a:t>известен </a:t>
            </a:r>
            <a:r>
              <a:rPr sz="2400" spc="-15" dirty="0">
                <a:latin typeface="Calibri"/>
                <a:cs typeface="Calibri"/>
              </a:rPr>
              <a:t>как </a:t>
            </a:r>
            <a:r>
              <a:rPr sz="2400" spc="-10" dirty="0">
                <a:latin typeface="Calibri"/>
                <a:cs typeface="Calibri"/>
              </a:rPr>
              <a:t>«отец»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общей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теории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систем.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>
              <a:latin typeface="Times New Roman"/>
              <a:cs typeface="Times New Roman"/>
            </a:endParaRPr>
          </a:p>
          <a:p>
            <a:pPr marL="83820" marR="5080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Calibri"/>
                <a:cs typeface="Calibri"/>
              </a:rPr>
              <a:t>Теоретически </a:t>
            </a:r>
            <a:r>
              <a:rPr sz="2400" dirty="0">
                <a:latin typeface="Calibri"/>
                <a:cs typeface="Calibri"/>
              </a:rPr>
              <a:t>обосновал, </a:t>
            </a:r>
            <a:r>
              <a:rPr sz="2400" spc="-15" dirty="0">
                <a:latin typeface="Calibri"/>
                <a:cs typeface="Calibri"/>
              </a:rPr>
              <a:t>что </a:t>
            </a:r>
            <a:r>
              <a:rPr sz="2400" spc="-10" dirty="0">
                <a:latin typeface="Calibri"/>
                <a:cs typeface="Calibri"/>
              </a:rPr>
              <a:t>термодинамические  </a:t>
            </a:r>
            <a:r>
              <a:rPr sz="2400" dirty="0">
                <a:latin typeface="Calibri"/>
                <a:cs typeface="Calibri"/>
              </a:rPr>
              <a:t>классические </a:t>
            </a:r>
            <a:r>
              <a:rPr sz="2400" spc="-5" dirty="0">
                <a:latin typeface="Calibri"/>
                <a:cs typeface="Calibri"/>
              </a:rPr>
              <a:t>законы (сохранения </a:t>
            </a:r>
            <a:r>
              <a:rPr sz="2400" dirty="0">
                <a:latin typeface="Calibri"/>
                <a:cs typeface="Calibri"/>
              </a:rPr>
              <a:t>энергии и </a:t>
            </a:r>
            <a:r>
              <a:rPr sz="2400" spc="-5" dirty="0">
                <a:latin typeface="Calibri"/>
                <a:cs typeface="Calibri"/>
              </a:rPr>
              <a:t>массы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  возрастания </a:t>
            </a:r>
            <a:r>
              <a:rPr sz="2400" spc="-5" dirty="0">
                <a:latin typeface="Calibri"/>
                <a:cs typeface="Calibri"/>
              </a:rPr>
              <a:t>энтропии) </a:t>
            </a:r>
            <a:r>
              <a:rPr sz="2400" b="1" i="1" dirty="0">
                <a:latin typeface="Calibri"/>
                <a:cs typeface="Calibri"/>
              </a:rPr>
              <a:t>«не работают» </a:t>
            </a:r>
            <a:r>
              <a:rPr sz="2400" dirty="0">
                <a:latin typeface="Calibri"/>
                <a:cs typeface="Calibri"/>
              </a:rPr>
              <a:t>при  </a:t>
            </a:r>
            <a:r>
              <a:rPr sz="2400" spc="-5" dirty="0">
                <a:latin typeface="Calibri"/>
                <a:cs typeface="Calibri"/>
              </a:rPr>
              <a:t>рассмотрении биологических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систем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950" y="1916048"/>
            <a:ext cx="4410075" cy="2952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1252" y="150876"/>
            <a:ext cx="2846832" cy="420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3660" y="150876"/>
            <a:ext cx="1687067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59964" y="483108"/>
            <a:ext cx="1421891" cy="1021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56303" y="150876"/>
            <a:ext cx="455675" cy="420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67555" y="150876"/>
            <a:ext cx="470915" cy="420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94047" y="150876"/>
            <a:ext cx="402336" cy="42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51959" y="150876"/>
            <a:ext cx="4710684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252" y="455676"/>
            <a:ext cx="8877300" cy="420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1252" y="760476"/>
            <a:ext cx="7991856" cy="4206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58683" y="760476"/>
            <a:ext cx="470916" cy="420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85176" y="760476"/>
            <a:ext cx="402335" cy="42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43088" y="760476"/>
            <a:ext cx="664464" cy="4206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1252" y="1065275"/>
            <a:ext cx="7807452" cy="4206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252" y="1370075"/>
            <a:ext cx="5893308" cy="4206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60135" y="1370075"/>
            <a:ext cx="402336" cy="42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8495" y="1699260"/>
            <a:ext cx="286512" cy="3002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58267" y="218440"/>
            <a:ext cx="8505190" cy="155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solidFill>
                  <a:srgbClr val="000000"/>
                </a:solidFill>
              </a:rPr>
              <a:t>Открытые </a:t>
            </a:r>
            <a:r>
              <a:rPr sz="2000" spc="-5" dirty="0">
                <a:solidFill>
                  <a:srgbClr val="000000"/>
                </a:solidFill>
              </a:rPr>
              <a:t>системы </a:t>
            </a:r>
            <a:r>
              <a:rPr sz="2000" dirty="0">
                <a:solidFill>
                  <a:srgbClr val="000000"/>
                </a:solidFill>
              </a:rPr>
              <a:t>по </a:t>
            </a:r>
            <a:r>
              <a:rPr sz="2000" u="heavy" dirty="0">
                <a:solidFill>
                  <a:srgbClr val="0000FF"/>
                </a:solidFill>
              </a:rPr>
              <a:t>Берталанфи </a:t>
            </a:r>
            <a:r>
              <a:rPr sz="2000" dirty="0">
                <a:solidFill>
                  <a:srgbClr val="000000"/>
                </a:solidFill>
              </a:rPr>
              <a:t>– могут принимать </a:t>
            </a:r>
            <a:r>
              <a:rPr sz="2000" spc="-5" dirty="0">
                <a:solidFill>
                  <a:srgbClr val="000000"/>
                </a:solidFill>
              </a:rPr>
              <a:t>больше </a:t>
            </a:r>
            <a:r>
              <a:rPr sz="2000" dirty="0">
                <a:solidFill>
                  <a:srgbClr val="000000"/>
                </a:solidFill>
              </a:rPr>
              <a:t>энергии, </a:t>
            </a:r>
            <a:r>
              <a:rPr sz="2000" spc="-5" dirty="0">
                <a:solidFill>
                  <a:srgbClr val="000000"/>
                </a:solidFill>
              </a:rPr>
              <a:t>чем  </a:t>
            </a:r>
            <a:r>
              <a:rPr sz="2000" spc="-15" dirty="0">
                <a:solidFill>
                  <a:srgbClr val="000000"/>
                </a:solidFill>
              </a:rPr>
              <a:t>отдавать. </a:t>
            </a:r>
            <a:r>
              <a:rPr sz="2000" dirty="0">
                <a:solidFill>
                  <a:srgbClr val="000000"/>
                </a:solidFill>
              </a:rPr>
              <a:t>Они усовершенствуют себя сами, по </a:t>
            </a:r>
            <a:r>
              <a:rPr sz="2000" spc="-10" dirty="0">
                <a:solidFill>
                  <a:srgbClr val="000000"/>
                </a:solidFill>
              </a:rPr>
              <a:t>заложенному </a:t>
            </a:r>
            <a:r>
              <a:rPr sz="2000" dirty="0">
                <a:solidFill>
                  <a:srgbClr val="000000"/>
                </a:solidFill>
              </a:rPr>
              <a:t>в них</a:t>
            </a:r>
            <a:r>
              <a:rPr sz="2000" spc="-12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принципу  </a:t>
            </a:r>
            <a:r>
              <a:rPr sz="2000" spc="-5" dirty="0">
                <a:solidFill>
                  <a:srgbClr val="000000"/>
                </a:solidFill>
              </a:rPr>
              <a:t>организации, саморегуляции </a:t>
            </a:r>
            <a:r>
              <a:rPr sz="2000" dirty="0">
                <a:solidFill>
                  <a:srgbClr val="000000"/>
                </a:solidFill>
              </a:rPr>
              <a:t>и </a:t>
            </a:r>
            <a:r>
              <a:rPr sz="2000" spc="-5" dirty="0">
                <a:solidFill>
                  <a:srgbClr val="000000"/>
                </a:solidFill>
              </a:rPr>
              <a:t>самоуправления. </a:t>
            </a:r>
            <a:r>
              <a:rPr sz="2000" dirty="0">
                <a:solidFill>
                  <a:srgbClr val="000000"/>
                </a:solidFill>
              </a:rPr>
              <a:t>В случае </a:t>
            </a:r>
            <a:r>
              <a:rPr sz="2000" spc="-5" dirty="0">
                <a:solidFill>
                  <a:srgbClr val="000000"/>
                </a:solidFill>
              </a:rPr>
              <a:t>биологии </a:t>
            </a:r>
            <a:r>
              <a:rPr sz="2000" dirty="0">
                <a:solidFill>
                  <a:srgbClr val="000000"/>
                </a:solidFill>
              </a:rPr>
              <a:t>– на  основе </a:t>
            </a:r>
            <a:r>
              <a:rPr sz="2000" spc="-5" dirty="0">
                <a:solidFill>
                  <a:srgbClr val="000000"/>
                </a:solidFill>
              </a:rPr>
              <a:t>генетического </a:t>
            </a:r>
            <a:r>
              <a:rPr sz="2000" spc="-20" dirty="0">
                <a:solidFill>
                  <a:srgbClr val="000000"/>
                </a:solidFill>
              </a:rPr>
              <a:t>кода </a:t>
            </a:r>
            <a:r>
              <a:rPr sz="2000" dirty="0">
                <a:solidFill>
                  <a:srgbClr val="000000"/>
                </a:solidFill>
              </a:rPr>
              <a:t>и </a:t>
            </a:r>
            <a:r>
              <a:rPr sz="2000" spc="-5" dirty="0">
                <a:solidFill>
                  <a:srgbClr val="000000"/>
                </a:solidFill>
              </a:rPr>
              <a:t>его </a:t>
            </a:r>
            <a:r>
              <a:rPr sz="2000" dirty="0">
                <a:solidFill>
                  <a:srgbClr val="000000"/>
                </a:solidFill>
              </a:rPr>
              <a:t>реализации (фенома) в </a:t>
            </a:r>
            <a:r>
              <a:rPr sz="2000" spc="-10" dirty="0">
                <a:solidFill>
                  <a:srgbClr val="000000"/>
                </a:solidFill>
              </a:rPr>
              <a:t>пределах,  </a:t>
            </a:r>
            <a:r>
              <a:rPr sz="2000" spc="-5" dirty="0">
                <a:solidFill>
                  <a:srgbClr val="000000"/>
                </a:solidFill>
              </a:rPr>
              <a:t>задаваемых </a:t>
            </a:r>
            <a:r>
              <a:rPr sz="2000" dirty="0">
                <a:solidFill>
                  <a:srgbClr val="000000"/>
                </a:solidFill>
              </a:rPr>
              <a:t>данными условиями</a:t>
            </a:r>
            <a:r>
              <a:rPr sz="2000" spc="-9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существования.</a:t>
            </a:r>
            <a:endParaRPr sz="2000"/>
          </a:p>
        </p:txBody>
      </p:sp>
      <p:sp>
        <p:nvSpPr>
          <p:cNvPr id="20" name="object 20"/>
          <p:cNvSpPr/>
          <p:nvPr/>
        </p:nvSpPr>
        <p:spPr>
          <a:xfrm>
            <a:off x="5195951" y="1773262"/>
            <a:ext cx="3624579" cy="45360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92500" y="1773173"/>
            <a:ext cx="2087626" cy="23844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32201" y="4149725"/>
            <a:ext cx="1524000" cy="22288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29788" y="3528381"/>
            <a:ext cx="2811145" cy="413384"/>
          </a:xfrm>
          <a:custGeom>
            <a:avLst/>
            <a:gdLst/>
            <a:ahLst/>
            <a:cxnLst/>
            <a:rect l="l" t="t" r="r" b="b"/>
            <a:pathLst>
              <a:path w="2811145" h="413385">
                <a:moveTo>
                  <a:pt x="2730920" y="146617"/>
                </a:moveTo>
                <a:lnTo>
                  <a:pt x="2717291" y="146617"/>
                </a:lnTo>
                <a:lnTo>
                  <a:pt x="2721991" y="238565"/>
                </a:lnTo>
                <a:lnTo>
                  <a:pt x="2552028" y="247311"/>
                </a:lnTo>
                <a:lnTo>
                  <a:pt x="2426842" y="329243"/>
                </a:lnTo>
                <a:lnTo>
                  <a:pt x="2413793" y="342044"/>
                </a:lnTo>
                <a:lnTo>
                  <a:pt x="2406935" y="358310"/>
                </a:lnTo>
                <a:lnTo>
                  <a:pt x="2406697" y="375981"/>
                </a:lnTo>
                <a:lnTo>
                  <a:pt x="2413508" y="392997"/>
                </a:lnTo>
                <a:lnTo>
                  <a:pt x="2426362" y="405973"/>
                </a:lnTo>
                <a:lnTo>
                  <a:pt x="2442622" y="412793"/>
                </a:lnTo>
                <a:lnTo>
                  <a:pt x="2460263" y="413017"/>
                </a:lnTo>
                <a:lnTo>
                  <a:pt x="2477262" y="406205"/>
                </a:lnTo>
                <a:lnTo>
                  <a:pt x="2810891" y="187892"/>
                </a:lnTo>
                <a:lnTo>
                  <a:pt x="2730920" y="146617"/>
                </a:lnTo>
                <a:close/>
              </a:path>
              <a:path w="2811145" h="413385">
                <a:moveTo>
                  <a:pt x="2547202" y="155370"/>
                </a:moveTo>
                <a:lnTo>
                  <a:pt x="0" y="286444"/>
                </a:lnTo>
                <a:lnTo>
                  <a:pt x="4699" y="378392"/>
                </a:lnTo>
                <a:lnTo>
                  <a:pt x="2552028" y="247311"/>
                </a:lnTo>
                <a:lnTo>
                  <a:pt x="2628428" y="197308"/>
                </a:lnTo>
                <a:lnTo>
                  <a:pt x="2547202" y="155370"/>
                </a:lnTo>
                <a:close/>
              </a:path>
              <a:path w="2811145" h="413385">
                <a:moveTo>
                  <a:pt x="2628428" y="197308"/>
                </a:moveTo>
                <a:lnTo>
                  <a:pt x="2552028" y="247311"/>
                </a:lnTo>
                <a:lnTo>
                  <a:pt x="2721991" y="238565"/>
                </a:lnTo>
                <a:lnTo>
                  <a:pt x="2721731" y="233485"/>
                </a:lnTo>
                <a:lnTo>
                  <a:pt x="2698496" y="233485"/>
                </a:lnTo>
                <a:lnTo>
                  <a:pt x="2628428" y="197308"/>
                </a:lnTo>
                <a:close/>
              </a:path>
              <a:path w="2811145" h="413385">
                <a:moveTo>
                  <a:pt x="2694432" y="154110"/>
                </a:moveTo>
                <a:lnTo>
                  <a:pt x="2628428" y="197308"/>
                </a:lnTo>
                <a:lnTo>
                  <a:pt x="2698496" y="233485"/>
                </a:lnTo>
                <a:lnTo>
                  <a:pt x="2694432" y="154110"/>
                </a:lnTo>
                <a:close/>
              </a:path>
              <a:path w="2811145" h="413385">
                <a:moveTo>
                  <a:pt x="2717674" y="154110"/>
                </a:moveTo>
                <a:lnTo>
                  <a:pt x="2694432" y="154110"/>
                </a:lnTo>
                <a:lnTo>
                  <a:pt x="2698496" y="233485"/>
                </a:lnTo>
                <a:lnTo>
                  <a:pt x="2721731" y="233485"/>
                </a:lnTo>
                <a:lnTo>
                  <a:pt x="2717674" y="154110"/>
                </a:lnTo>
                <a:close/>
              </a:path>
              <a:path w="2811145" h="413385">
                <a:moveTo>
                  <a:pt x="2717291" y="146617"/>
                </a:moveTo>
                <a:lnTo>
                  <a:pt x="2547202" y="155370"/>
                </a:lnTo>
                <a:lnTo>
                  <a:pt x="2628428" y="197308"/>
                </a:lnTo>
                <a:lnTo>
                  <a:pt x="2694432" y="154110"/>
                </a:lnTo>
                <a:lnTo>
                  <a:pt x="2717674" y="154110"/>
                </a:lnTo>
                <a:lnTo>
                  <a:pt x="2717291" y="146617"/>
                </a:lnTo>
                <a:close/>
              </a:path>
              <a:path w="2811145" h="413385">
                <a:moveTo>
                  <a:pt x="2438983" y="0"/>
                </a:moveTo>
                <a:lnTo>
                  <a:pt x="2421477" y="2059"/>
                </a:lnTo>
                <a:lnTo>
                  <a:pt x="2406018" y="10548"/>
                </a:lnTo>
                <a:lnTo>
                  <a:pt x="2394585" y="24824"/>
                </a:lnTo>
                <a:lnTo>
                  <a:pt x="2389572" y="42402"/>
                </a:lnTo>
                <a:lnTo>
                  <a:pt x="2391632" y="59908"/>
                </a:lnTo>
                <a:lnTo>
                  <a:pt x="2400121" y="75366"/>
                </a:lnTo>
                <a:lnTo>
                  <a:pt x="2414397" y="86800"/>
                </a:lnTo>
                <a:lnTo>
                  <a:pt x="2547202" y="155370"/>
                </a:lnTo>
                <a:lnTo>
                  <a:pt x="2717291" y="146617"/>
                </a:lnTo>
                <a:lnTo>
                  <a:pt x="2730920" y="146617"/>
                </a:lnTo>
                <a:lnTo>
                  <a:pt x="2456561" y="5012"/>
                </a:lnTo>
                <a:lnTo>
                  <a:pt x="243898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3736" y="1220724"/>
            <a:ext cx="251460" cy="260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1252" y="1370075"/>
            <a:ext cx="4331208" cy="420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13276" y="1400555"/>
            <a:ext cx="1429512" cy="390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28844" y="1400555"/>
            <a:ext cx="385572" cy="390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00471" y="1400555"/>
            <a:ext cx="1368552" cy="3901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55079" y="1400555"/>
            <a:ext cx="367283" cy="390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08420" y="1400555"/>
            <a:ext cx="1711452" cy="3901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492" y="1680972"/>
            <a:ext cx="2865120" cy="3840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7667" y="1680972"/>
            <a:ext cx="428244" cy="3840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91967" y="1680972"/>
            <a:ext cx="365760" cy="3840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43783" y="1680972"/>
            <a:ext cx="4943856" cy="3840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492" y="1955292"/>
            <a:ext cx="7796783" cy="3840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6492" y="2229611"/>
            <a:ext cx="7658100" cy="3840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492" y="2503932"/>
            <a:ext cx="4354068" cy="3840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6615" y="2503932"/>
            <a:ext cx="428243" cy="3840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80915" y="2503932"/>
            <a:ext cx="365760" cy="3840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1252" y="2772155"/>
            <a:ext cx="7304532" cy="4206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71359" y="2772155"/>
            <a:ext cx="402335" cy="4206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1252" y="3076955"/>
            <a:ext cx="402336" cy="4206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1252" y="3381755"/>
            <a:ext cx="402336" cy="42062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1252" y="3686555"/>
            <a:ext cx="402336" cy="4206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1252" y="3991355"/>
            <a:ext cx="451104" cy="4206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7931" y="3991355"/>
            <a:ext cx="399288" cy="4206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2795" y="3991355"/>
            <a:ext cx="470916" cy="4206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9288" y="3991355"/>
            <a:ext cx="402336" cy="4206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7200" y="3991355"/>
            <a:ext cx="1132332" cy="4206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45108" y="3991355"/>
            <a:ext cx="429767" cy="4206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30452" y="3991355"/>
            <a:ext cx="402335" cy="4206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88363" y="3991355"/>
            <a:ext cx="470915" cy="4206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14855" y="3991355"/>
            <a:ext cx="400812" cy="4206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71244" y="3991355"/>
            <a:ext cx="1018032" cy="4206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44851" y="3991355"/>
            <a:ext cx="402336" cy="4206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1252" y="4296155"/>
            <a:ext cx="432816" cy="4206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1459" y="4463796"/>
            <a:ext cx="333755" cy="25298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1084" y="4296155"/>
            <a:ext cx="400812" cy="4206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7472" y="4296155"/>
            <a:ext cx="470916" cy="4206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3963" y="4296155"/>
            <a:ext cx="402336" cy="4206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1876" y="4296155"/>
            <a:ext cx="2324100" cy="4206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11551" y="4296155"/>
            <a:ext cx="1801368" cy="42062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68496" y="4296155"/>
            <a:ext cx="402336" cy="4206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026408" y="4296155"/>
            <a:ext cx="451103" cy="4206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84903" y="4463796"/>
            <a:ext cx="422148" cy="25298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12920" y="4296155"/>
            <a:ext cx="399288" cy="4206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67784" y="4296155"/>
            <a:ext cx="470915" cy="4206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494276" y="4296155"/>
            <a:ext cx="402336" cy="4206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552188" y="4296155"/>
            <a:ext cx="3674364" cy="42062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82128" y="4296155"/>
            <a:ext cx="402335" cy="4206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73736" y="4634484"/>
            <a:ext cx="251460" cy="260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1252" y="4783835"/>
            <a:ext cx="6019800" cy="42062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786628" y="4783835"/>
            <a:ext cx="470915" cy="4206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913120" y="4783835"/>
            <a:ext cx="402336" cy="4206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971032" y="4783835"/>
            <a:ext cx="2455164" cy="42062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1252" y="5088635"/>
            <a:ext cx="5768340" cy="42062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35167" y="5088635"/>
            <a:ext cx="1400556" cy="42062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591300" y="5088635"/>
            <a:ext cx="396240" cy="42062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643116" y="5088635"/>
            <a:ext cx="1723644" cy="42062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1252" y="5393435"/>
            <a:ext cx="8293608" cy="42062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060435" y="5393435"/>
            <a:ext cx="402335" cy="42062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0772" y="5682996"/>
            <a:ext cx="477012" cy="49987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258267" y="209296"/>
            <a:ext cx="6675120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Этапы развития </a:t>
            </a:r>
            <a:r>
              <a:rPr spc="-5" dirty="0"/>
              <a:t>системной</a:t>
            </a:r>
            <a:r>
              <a:rPr spc="-60" dirty="0"/>
              <a:t> </a:t>
            </a:r>
            <a:r>
              <a:rPr spc="-5" dirty="0"/>
              <a:t>биологии: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258126" y="885697"/>
            <a:ext cx="8003475" cy="2285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u="heavy" spc="-6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u="heavy" spc="-20" dirty="0">
                <a:solidFill>
                  <a:srgbClr val="0000FF"/>
                </a:solidFill>
                <a:latin typeface="Calibri"/>
                <a:cs typeface="Calibri"/>
              </a:rPr>
              <a:t>Модель </a:t>
            </a:r>
            <a:r>
              <a:rPr sz="2400" b="1" u="heavy" spc="-10" dirty="0">
                <a:solidFill>
                  <a:srgbClr val="0000FF"/>
                </a:solidFill>
                <a:latin typeface="Calibri"/>
                <a:cs typeface="Calibri"/>
              </a:rPr>
              <a:t>биологического </a:t>
            </a:r>
            <a:r>
              <a:rPr sz="2400" b="1" u="heavy" dirty="0">
                <a:solidFill>
                  <a:srgbClr val="0000FF"/>
                </a:solidFill>
                <a:latin typeface="Calibri"/>
                <a:cs typeface="Calibri"/>
              </a:rPr>
              <a:t>роста</a:t>
            </a:r>
            <a:r>
              <a:rPr sz="2400" b="1" u="heavy" spc="-8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u="heavy" dirty="0">
                <a:solidFill>
                  <a:srgbClr val="0000FF"/>
                </a:solidFill>
                <a:latin typeface="Calibri"/>
                <a:cs typeface="Calibri"/>
              </a:rPr>
              <a:t>Берталанфи</a:t>
            </a:r>
            <a:endParaRPr sz="24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465"/>
              </a:spcBef>
            </a:pPr>
            <a:r>
              <a:rPr sz="2000" b="1" dirty="0">
                <a:latin typeface="Calibri"/>
                <a:cs typeface="Calibri"/>
              </a:rPr>
              <a:t>Самое простое дифференциальное </a:t>
            </a:r>
            <a:r>
              <a:rPr sz="1800" b="1" dirty="0">
                <a:latin typeface="Calibri"/>
                <a:cs typeface="Calibri"/>
              </a:rPr>
              <a:t>уравнение </a:t>
            </a:r>
            <a:r>
              <a:rPr sz="1800" b="1" i="1" spc="-5" dirty="0">
                <a:latin typeface="Calibri"/>
                <a:cs typeface="Calibri"/>
              </a:rPr>
              <a:t>(уравнение </a:t>
            </a:r>
            <a:r>
              <a:rPr sz="1800" b="1" i="1" dirty="0">
                <a:latin typeface="Calibri"/>
                <a:cs typeface="Calibri"/>
              </a:rPr>
              <a:t>для</a:t>
            </a:r>
            <a:r>
              <a:rPr sz="1800" b="1" i="1" spc="-75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описания  </a:t>
            </a:r>
            <a:r>
              <a:rPr sz="1800" b="1" i="1" spc="-5" dirty="0">
                <a:latin typeface="Calibri"/>
                <a:cs typeface="Calibri"/>
              </a:rPr>
              <a:t>динамических процессов </a:t>
            </a:r>
            <a:r>
              <a:rPr sz="1800" b="1" i="1" dirty="0">
                <a:latin typeface="Calibri"/>
                <a:cs typeface="Calibri"/>
              </a:rPr>
              <a:t>– </a:t>
            </a:r>
            <a:r>
              <a:rPr sz="1800" b="1" i="1" spc="-5" dirty="0">
                <a:latin typeface="Calibri"/>
                <a:cs typeface="Calibri"/>
              </a:rPr>
              <a:t>подставляются </a:t>
            </a:r>
            <a:r>
              <a:rPr sz="1800" b="1" i="1" dirty="0">
                <a:latin typeface="Calibri"/>
                <a:cs typeface="Calibri"/>
              </a:rPr>
              <a:t>известные </a:t>
            </a:r>
            <a:r>
              <a:rPr sz="1800" b="1" i="1" spc="-5" dirty="0">
                <a:latin typeface="Calibri"/>
                <a:cs typeface="Calibri"/>
              </a:rPr>
              <a:t>параметры и их  </a:t>
            </a:r>
            <a:r>
              <a:rPr sz="1800" b="1" i="1" dirty="0">
                <a:latin typeface="Calibri"/>
                <a:cs typeface="Calibri"/>
              </a:rPr>
              <a:t>соотношения, т.е. </a:t>
            </a:r>
            <a:r>
              <a:rPr sz="1800" b="1" i="1" spc="-5" dirty="0">
                <a:latin typeface="Calibri"/>
                <a:cs typeface="Calibri"/>
              </a:rPr>
              <a:t>коэффициенты, </a:t>
            </a:r>
            <a:r>
              <a:rPr sz="1800" b="1" i="1" dirty="0">
                <a:latin typeface="Calibri"/>
                <a:cs typeface="Calibri"/>
              </a:rPr>
              <a:t>что </a:t>
            </a:r>
            <a:r>
              <a:rPr sz="1800" b="1" i="1" spc="-5" dirty="0">
                <a:latin typeface="Calibri"/>
                <a:cs typeface="Calibri"/>
              </a:rPr>
              <a:t>позволяет найти </a:t>
            </a:r>
            <a:r>
              <a:rPr sz="1800" b="1" i="1" dirty="0">
                <a:latin typeface="Calibri"/>
                <a:cs typeface="Calibri"/>
              </a:rPr>
              <a:t>неизвестные  интересующие нас </a:t>
            </a:r>
            <a:r>
              <a:rPr sz="1800" b="1" i="1" spc="-5" dirty="0">
                <a:latin typeface="Calibri"/>
                <a:cs typeface="Calibri"/>
              </a:rPr>
              <a:t>параметры, </a:t>
            </a:r>
            <a:r>
              <a:rPr sz="1800" b="1" i="1" dirty="0">
                <a:latin typeface="Calibri"/>
                <a:cs typeface="Calibri"/>
              </a:rPr>
              <a:t>а </a:t>
            </a:r>
            <a:r>
              <a:rPr sz="1800" b="1" i="1" spc="-5" dirty="0">
                <a:latin typeface="Calibri"/>
                <a:cs typeface="Calibri"/>
              </a:rPr>
              <a:t>также </a:t>
            </a:r>
            <a:r>
              <a:rPr sz="1800" b="1" i="1" dirty="0">
                <a:latin typeface="Calibri"/>
                <a:cs typeface="Calibri"/>
              </a:rPr>
              <a:t>построить </a:t>
            </a:r>
            <a:r>
              <a:rPr sz="1800" b="1" i="1" spc="-5" dirty="0">
                <a:latin typeface="Calibri"/>
                <a:cs typeface="Calibri"/>
              </a:rPr>
              <a:t>график и по нему  установить </a:t>
            </a:r>
            <a:r>
              <a:rPr sz="1800" b="1" i="1" dirty="0">
                <a:latin typeface="Calibri"/>
                <a:cs typeface="Calibri"/>
              </a:rPr>
              <a:t>неизвестные</a:t>
            </a:r>
            <a:r>
              <a:rPr sz="1800" b="1" i="1" spc="-40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параметры)</a:t>
            </a:r>
            <a:r>
              <a:rPr sz="1800" b="1" dirty="0">
                <a:latin typeface="Calibri"/>
                <a:cs typeface="Calibri"/>
              </a:rPr>
              <a:t>.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ts val="2390"/>
              </a:lnSpc>
            </a:pPr>
            <a:r>
              <a:rPr sz="2000" b="1" spc="-10" dirty="0">
                <a:latin typeface="Calibri"/>
                <a:cs typeface="Calibri"/>
              </a:rPr>
              <a:t>Уравнение </a:t>
            </a:r>
            <a:r>
              <a:rPr sz="2000" b="1" dirty="0">
                <a:latin typeface="Calibri"/>
                <a:cs typeface="Calibri"/>
              </a:rPr>
              <a:t>изменения длины (любых размеров) со</a:t>
            </a:r>
            <a:r>
              <a:rPr sz="2000" b="1" spc="-8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временем: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58267" y="4059808"/>
            <a:ext cx="7974965" cy="17329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L – длина, t –</a:t>
            </a:r>
            <a:r>
              <a:rPr sz="2000" spc="-1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время</a:t>
            </a:r>
          </a:p>
          <a:p>
            <a:pPr marL="12700" algn="just">
              <a:lnSpc>
                <a:spcPct val="100000"/>
              </a:lnSpc>
            </a:pPr>
            <a:r>
              <a:rPr sz="2000" spc="5" dirty="0">
                <a:latin typeface="Calibri"/>
                <a:cs typeface="Calibri"/>
              </a:rPr>
              <a:t>r</a:t>
            </a:r>
            <a:r>
              <a:rPr sz="1950" spc="7" baseline="-21367" dirty="0">
                <a:latin typeface="Calibri"/>
                <a:cs typeface="Calibri"/>
              </a:rPr>
              <a:t>B </a:t>
            </a:r>
            <a:r>
              <a:rPr sz="2000" dirty="0">
                <a:latin typeface="Calibri"/>
                <a:cs typeface="Calibri"/>
              </a:rPr>
              <a:t>– </a:t>
            </a:r>
            <a:r>
              <a:rPr sz="2000" spc="-5" dirty="0">
                <a:latin typeface="Calibri"/>
                <a:cs typeface="Calibri"/>
              </a:rPr>
              <a:t>скорость </a:t>
            </a:r>
            <a:r>
              <a:rPr sz="2000" dirty="0">
                <a:latin typeface="Calibri"/>
                <a:cs typeface="Calibri"/>
              </a:rPr>
              <a:t>роста по </a:t>
            </a:r>
            <a:r>
              <a:rPr sz="2000" spc="-5" dirty="0">
                <a:latin typeface="Calibri"/>
                <a:cs typeface="Calibri"/>
              </a:rPr>
              <a:t>Бертфаланфи </a:t>
            </a:r>
            <a:r>
              <a:rPr sz="2000" spc="10" dirty="0">
                <a:latin typeface="Calibri"/>
                <a:cs typeface="Calibri"/>
              </a:rPr>
              <a:t>L</a:t>
            </a:r>
            <a:r>
              <a:rPr sz="1950" spc="15" baseline="-21367" dirty="0">
                <a:latin typeface="Calibri"/>
                <a:cs typeface="Calibri"/>
              </a:rPr>
              <a:t>oo </a:t>
            </a:r>
            <a:r>
              <a:rPr sz="2000" dirty="0">
                <a:latin typeface="Calibri"/>
                <a:cs typeface="Calibri"/>
              </a:rPr>
              <a:t>– </a:t>
            </a:r>
            <a:r>
              <a:rPr sz="2000" spc="-10" dirty="0">
                <a:latin typeface="Calibri"/>
                <a:cs typeface="Calibri"/>
              </a:rPr>
              <a:t>предельная </a:t>
            </a:r>
            <a:r>
              <a:rPr sz="2000" spc="-5" dirty="0">
                <a:latin typeface="Calibri"/>
                <a:cs typeface="Calibri"/>
              </a:rPr>
              <a:t>длина</a:t>
            </a:r>
            <a:r>
              <a:rPr sz="2000" spc="3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организма.</a:t>
            </a:r>
            <a:endParaRPr sz="200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440"/>
              </a:spcBef>
            </a:pPr>
            <a:r>
              <a:rPr sz="2000" spc="-10" dirty="0">
                <a:latin typeface="Calibri"/>
                <a:cs typeface="Calibri"/>
              </a:rPr>
              <a:t>Дополнительные </a:t>
            </a:r>
            <a:r>
              <a:rPr sz="2000" spc="-5" dirty="0">
                <a:latin typeface="Calibri"/>
                <a:cs typeface="Calibri"/>
              </a:rPr>
              <a:t>коэффициенты </a:t>
            </a:r>
            <a:r>
              <a:rPr sz="2000" dirty="0">
                <a:latin typeface="Calibri"/>
                <a:cs typeface="Calibri"/>
              </a:rPr>
              <a:t>(не </a:t>
            </a:r>
            <a:r>
              <a:rPr sz="2000" spc="-5" dirty="0">
                <a:latin typeface="Calibri"/>
                <a:cs typeface="Calibri"/>
              </a:rPr>
              <a:t>указаны </a:t>
            </a:r>
            <a:r>
              <a:rPr sz="2000" dirty="0">
                <a:latin typeface="Calibri"/>
                <a:cs typeface="Calibri"/>
              </a:rPr>
              <a:t>выше) – доступности пищи,  уровня </a:t>
            </a:r>
            <a:r>
              <a:rPr sz="2000" spc="-5" dirty="0">
                <a:latin typeface="Calibri"/>
                <a:cs typeface="Calibri"/>
              </a:rPr>
              <a:t>метаболизма, </a:t>
            </a:r>
            <a:r>
              <a:rPr sz="2000" dirty="0">
                <a:latin typeface="Calibri"/>
                <a:cs typeface="Calibri"/>
              </a:rPr>
              <a:t>фазы </a:t>
            </a:r>
            <a:r>
              <a:rPr sz="2000" spc="-5" dirty="0">
                <a:latin typeface="Calibri"/>
                <a:cs typeface="Calibri"/>
              </a:rPr>
              <a:t>онтогенеза </a:t>
            </a:r>
            <a:r>
              <a:rPr sz="2000" dirty="0">
                <a:latin typeface="Calibri"/>
                <a:cs typeface="Calibri"/>
              </a:rPr>
              <a:t>и </a:t>
            </a:r>
            <a:r>
              <a:rPr sz="2000" spc="-20" dirty="0">
                <a:latin typeface="Calibri"/>
                <a:cs typeface="Calibri"/>
              </a:rPr>
              <a:t>т.п.. </a:t>
            </a:r>
            <a:r>
              <a:rPr sz="2000" dirty="0">
                <a:latin typeface="Calibri"/>
                <a:cs typeface="Calibri"/>
              </a:rPr>
              <a:t>Они помогуют </a:t>
            </a:r>
            <a:r>
              <a:rPr sz="2000" spc="-10" dirty="0">
                <a:latin typeface="Calibri"/>
                <a:cs typeface="Calibri"/>
              </a:rPr>
              <a:t>более </a:t>
            </a:r>
            <a:r>
              <a:rPr sz="2000" spc="-5" dirty="0">
                <a:latin typeface="Calibri"/>
                <a:cs typeface="Calibri"/>
              </a:rPr>
              <a:t>точно  </a:t>
            </a:r>
            <a:r>
              <a:rPr sz="2000" dirty="0">
                <a:latin typeface="Calibri"/>
                <a:cs typeface="Calibri"/>
              </a:rPr>
              <a:t>рассчитать изменение роста во </a:t>
            </a:r>
            <a:r>
              <a:rPr sz="2000" spc="-5" dirty="0">
                <a:latin typeface="Calibri"/>
                <a:cs typeface="Calibri"/>
              </a:rPr>
              <a:t>времени.  </a:t>
            </a:r>
            <a:r>
              <a:rPr sz="2000" spc="-20" dirty="0">
                <a:latin typeface="Calibri"/>
                <a:cs typeface="Calibri"/>
              </a:rPr>
              <a:t>Модель </a:t>
            </a:r>
            <a:r>
              <a:rPr sz="2000" spc="-10" dirty="0">
                <a:latin typeface="Calibri"/>
                <a:cs typeface="Calibri"/>
              </a:rPr>
              <a:t>используется </a:t>
            </a:r>
            <a:r>
              <a:rPr sz="2000" dirty="0">
                <a:latin typeface="Calibri"/>
                <a:cs typeface="Calibri"/>
              </a:rPr>
              <a:t>и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сейчас.</a:t>
            </a:r>
          </a:p>
        </p:txBody>
      </p:sp>
      <p:sp>
        <p:nvSpPr>
          <p:cNvPr id="64" name="object 64"/>
          <p:cNvSpPr/>
          <p:nvPr/>
        </p:nvSpPr>
        <p:spPr>
          <a:xfrm>
            <a:off x="2411729" y="3357054"/>
            <a:ext cx="4722876" cy="54133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79" y="728472"/>
            <a:ext cx="3270504" cy="420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8960" y="728472"/>
            <a:ext cx="5382768" cy="420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2879" y="1033272"/>
            <a:ext cx="7834883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2879" y="1338072"/>
            <a:ext cx="1406652" cy="420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45108" y="1338072"/>
            <a:ext cx="499872" cy="420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00555" y="1338072"/>
            <a:ext cx="413004" cy="420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9136" y="1338072"/>
            <a:ext cx="400812" cy="42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25524" y="1338072"/>
            <a:ext cx="2100072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81171" y="1338072"/>
            <a:ext cx="413003" cy="420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49752" y="1338072"/>
            <a:ext cx="399288" cy="420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04615" y="1338072"/>
            <a:ext cx="1114043" cy="4206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74235" y="1338072"/>
            <a:ext cx="397763" cy="420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27576" y="1338072"/>
            <a:ext cx="2622804" cy="4206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05956" y="1338072"/>
            <a:ext cx="400811" cy="42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62343" y="1338072"/>
            <a:ext cx="1394459" cy="4206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12380" y="1338072"/>
            <a:ext cx="402335" cy="42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3359" y="1658111"/>
            <a:ext cx="326136" cy="3413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2879" y="1886711"/>
            <a:ext cx="542544" cy="4206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1000" y="1886711"/>
            <a:ext cx="862584" cy="4206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9160" y="1886711"/>
            <a:ext cx="397764" cy="420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2500" y="1886711"/>
            <a:ext cx="1761744" cy="4206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69820" y="1886711"/>
            <a:ext cx="3595115" cy="4206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20511" y="1886711"/>
            <a:ext cx="422148" cy="4206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98235" y="1886711"/>
            <a:ext cx="2973323" cy="4206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27135" y="1886711"/>
            <a:ext cx="470916" cy="4206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53628" y="1886711"/>
            <a:ext cx="402335" cy="42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8120" y="2221992"/>
            <a:ext cx="4536948" cy="39014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05884" y="2191511"/>
            <a:ext cx="408432" cy="4206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69891" y="2191511"/>
            <a:ext cx="402336" cy="42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27803" y="2191511"/>
            <a:ext cx="402336" cy="42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0124" y="2519172"/>
            <a:ext cx="286512" cy="30022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2879" y="2709672"/>
            <a:ext cx="4757928" cy="4206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96384" y="2709672"/>
            <a:ext cx="2712719" cy="4206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64680" y="2709672"/>
            <a:ext cx="1999487" cy="4206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2879" y="3014472"/>
            <a:ext cx="1048512" cy="42062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86967" y="3014472"/>
            <a:ext cx="7991856" cy="4206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2879" y="3319271"/>
            <a:ext cx="1353312" cy="42062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91767" y="3319271"/>
            <a:ext cx="2039112" cy="42062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886455" y="3319271"/>
            <a:ext cx="402335" cy="4206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44367" y="3319271"/>
            <a:ext cx="3323844" cy="42062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23788" y="3319271"/>
            <a:ext cx="586739" cy="42062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166103" y="3319271"/>
            <a:ext cx="422148" cy="42062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43828" y="3319271"/>
            <a:ext cx="400811" cy="4206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300215" y="3319271"/>
            <a:ext cx="2538984" cy="42062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2879" y="3624071"/>
            <a:ext cx="1542288" cy="42062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80744" y="3624071"/>
            <a:ext cx="408431" cy="4206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44752" y="3624071"/>
            <a:ext cx="396240" cy="420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96567" y="3624071"/>
            <a:ext cx="402336" cy="42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0124" y="3951732"/>
            <a:ext cx="286512" cy="30022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2879" y="4142232"/>
            <a:ext cx="487680" cy="42062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6136" y="4142232"/>
            <a:ext cx="399288" cy="420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81000" y="4142232"/>
            <a:ext cx="862584" cy="4206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99160" y="4142232"/>
            <a:ext cx="422147" cy="42062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76883" y="4142232"/>
            <a:ext cx="1319784" cy="42062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52244" y="4142232"/>
            <a:ext cx="5486400" cy="42062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094219" y="4142232"/>
            <a:ext cx="470916" cy="42062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220711" y="4142232"/>
            <a:ext cx="402335" cy="42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278623" y="4142232"/>
            <a:ext cx="1228344" cy="42062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2879" y="4447032"/>
            <a:ext cx="8151876" cy="42062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2879" y="4751832"/>
            <a:ext cx="7696200" cy="42062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82879" y="5056632"/>
            <a:ext cx="7918704" cy="42062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57159" y="5056632"/>
            <a:ext cx="402335" cy="42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329590" y="794765"/>
            <a:ext cx="8410575" cy="46602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marL="12700" marR="481965">
              <a:lnSpc>
                <a:spcPct val="100000"/>
              </a:lnSpc>
            </a:pPr>
            <a:r>
              <a:rPr sz="2000" b="1" spc="-15" dirty="0">
                <a:latin typeface="Calibri"/>
                <a:cs typeface="Calibri"/>
              </a:rPr>
              <a:t>Одна </a:t>
            </a:r>
            <a:r>
              <a:rPr sz="2000" b="1" dirty="0">
                <a:latin typeface="Calibri"/>
                <a:cs typeface="Calibri"/>
              </a:rPr>
              <a:t>из первых </a:t>
            </a:r>
            <a:r>
              <a:rPr sz="2000" b="1" spc="-15" dirty="0">
                <a:latin typeface="Calibri"/>
                <a:cs typeface="Calibri"/>
              </a:rPr>
              <a:t>моделей, </a:t>
            </a:r>
            <a:r>
              <a:rPr sz="2000" dirty="0">
                <a:latin typeface="Calibri"/>
                <a:cs typeface="Calibri"/>
              </a:rPr>
              <a:t>в </a:t>
            </a:r>
            <a:r>
              <a:rPr sz="2000" spc="-10" dirty="0">
                <a:latin typeface="Calibri"/>
                <a:cs typeface="Calibri"/>
              </a:rPr>
              <a:t>которой </a:t>
            </a:r>
            <a:r>
              <a:rPr sz="2000" dirty="0">
                <a:latin typeface="Calibri"/>
                <a:cs typeface="Calibri"/>
              </a:rPr>
              <a:t>решалась задача </a:t>
            </a:r>
            <a:r>
              <a:rPr sz="2000" spc="-5" dirty="0">
                <a:latin typeface="Calibri"/>
                <a:cs typeface="Calibri"/>
              </a:rPr>
              <a:t>физиологии,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была  </a:t>
            </a:r>
            <a:r>
              <a:rPr sz="2000" spc="-20" dirty="0">
                <a:latin typeface="Calibri"/>
                <a:cs typeface="Calibri"/>
              </a:rPr>
              <a:t>модель </a:t>
            </a:r>
            <a:r>
              <a:rPr sz="2000" dirty="0">
                <a:latin typeface="Calibri"/>
                <a:cs typeface="Calibri"/>
              </a:rPr>
              <a:t>распротранения </a:t>
            </a:r>
            <a:r>
              <a:rPr sz="2000" spc="-5" dirty="0">
                <a:latin typeface="Calibri"/>
                <a:cs typeface="Calibri"/>
              </a:rPr>
              <a:t>нервного </a:t>
            </a:r>
            <a:r>
              <a:rPr sz="2000" spc="-10" dirty="0">
                <a:latin typeface="Calibri"/>
                <a:cs typeface="Calibri"/>
              </a:rPr>
              <a:t>импульса </a:t>
            </a:r>
            <a:r>
              <a:rPr sz="2000" spc="-5" dirty="0">
                <a:latin typeface="Calibri"/>
                <a:cs typeface="Calibri"/>
              </a:rPr>
              <a:t>(потенциала действия),  </a:t>
            </a:r>
            <a:r>
              <a:rPr sz="2000" dirty="0">
                <a:latin typeface="Calibri"/>
                <a:cs typeface="Calibri"/>
              </a:rPr>
              <a:t>созданна </a:t>
            </a:r>
            <a:r>
              <a:rPr sz="2000" b="1" dirty="0">
                <a:latin typeface="Calibri"/>
                <a:cs typeface="Calibri"/>
              </a:rPr>
              <a:t>А. </a:t>
            </a:r>
            <a:r>
              <a:rPr sz="2000" b="1" spc="-10" dirty="0">
                <a:latin typeface="Calibri"/>
                <a:cs typeface="Calibri"/>
              </a:rPr>
              <a:t>Ходжкиным </a:t>
            </a:r>
            <a:r>
              <a:rPr sz="2000" b="1" dirty="0">
                <a:latin typeface="Calibri"/>
                <a:cs typeface="Calibri"/>
              </a:rPr>
              <a:t>и </a:t>
            </a:r>
            <a:r>
              <a:rPr sz="2000" b="1" spc="-20" dirty="0">
                <a:latin typeface="Calibri"/>
                <a:cs typeface="Calibri"/>
              </a:rPr>
              <a:t>Э. </a:t>
            </a:r>
            <a:r>
              <a:rPr sz="2000" b="1" spc="-10" dirty="0">
                <a:latin typeface="Calibri"/>
                <a:cs typeface="Calibri"/>
              </a:rPr>
              <a:t>Хаксли </a:t>
            </a:r>
            <a:r>
              <a:rPr sz="2000" dirty="0">
                <a:latin typeface="Calibri"/>
                <a:cs typeface="Calibri"/>
              </a:rPr>
              <a:t>для </a:t>
            </a:r>
            <a:r>
              <a:rPr sz="2000" spc="-5" dirty="0">
                <a:latin typeface="Calibri"/>
                <a:cs typeface="Calibri"/>
              </a:rPr>
              <a:t>аксона кальмара </a:t>
            </a:r>
            <a:r>
              <a:rPr sz="2000" b="1" dirty="0">
                <a:solidFill>
                  <a:srgbClr val="0000FF"/>
                </a:solidFill>
                <a:latin typeface="Calibri"/>
                <a:cs typeface="Calibri"/>
              </a:rPr>
              <a:t>(1952</a:t>
            </a:r>
            <a:r>
              <a:rPr sz="2000" b="1" spc="-7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b="1" spc="-30" dirty="0">
                <a:solidFill>
                  <a:srgbClr val="0000FF"/>
                </a:solidFill>
                <a:latin typeface="Calibri"/>
                <a:cs typeface="Calibri"/>
              </a:rPr>
              <a:t>г.)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FF"/>
                </a:solidFill>
                <a:latin typeface="Calibri"/>
                <a:cs typeface="Calibri"/>
              </a:rPr>
              <a:t>В 1960 </a:t>
            </a:r>
            <a:r>
              <a:rPr sz="2000" b="1" spc="-5" dirty="0">
                <a:latin typeface="Calibri"/>
                <a:cs typeface="Calibri"/>
              </a:rPr>
              <a:t>Денис </a:t>
            </a:r>
            <a:r>
              <a:rPr sz="2000" b="1" spc="-10" dirty="0">
                <a:latin typeface="Calibri"/>
                <a:cs typeface="Calibri"/>
              </a:rPr>
              <a:t>Нобл  </a:t>
            </a:r>
            <a:r>
              <a:rPr sz="2000" dirty="0">
                <a:latin typeface="Calibri"/>
                <a:cs typeface="Calibri"/>
              </a:rPr>
              <a:t>создал первую </a:t>
            </a:r>
            <a:r>
              <a:rPr sz="2000" spc="-20" dirty="0">
                <a:latin typeface="Calibri"/>
                <a:cs typeface="Calibri"/>
              </a:rPr>
              <a:t>модель </a:t>
            </a:r>
            <a:r>
              <a:rPr sz="2000" spc="-5" dirty="0">
                <a:latin typeface="Calibri"/>
                <a:cs typeface="Calibri"/>
              </a:rPr>
              <a:t>клеток-пейсмейкеров </a:t>
            </a:r>
            <a:r>
              <a:rPr sz="2000" dirty="0">
                <a:latin typeface="Calibri"/>
                <a:cs typeface="Calibri"/>
              </a:rPr>
              <a:t>в </a:t>
            </a:r>
            <a:r>
              <a:rPr sz="2000" spc="-15" dirty="0">
                <a:latin typeface="Calibri"/>
                <a:cs typeface="Calibri"/>
              </a:rPr>
              <a:t>сердце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–</a:t>
            </a: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математическую </a:t>
            </a:r>
            <a:r>
              <a:rPr sz="1800" spc="-15" dirty="0">
                <a:latin typeface="Calibri"/>
                <a:cs typeface="Calibri"/>
              </a:rPr>
              <a:t>модель </a:t>
            </a:r>
            <a:r>
              <a:rPr sz="1800" spc="-10" dirty="0">
                <a:latin typeface="Calibri"/>
                <a:cs typeface="Calibri"/>
              </a:rPr>
              <a:t>сердечного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ритма</a:t>
            </a:r>
            <a:r>
              <a:rPr sz="2000" spc="-5" dirty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680"/>
              </a:spcBef>
            </a:pPr>
            <a:r>
              <a:rPr sz="2000" b="1" dirty="0">
                <a:latin typeface="Calibri"/>
                <a:cs typeface="Calibri"/>
              </a:rPr>
              <a:t>Официальное признание современной 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Системной биологии </a:t>
            </a:r>
            <a:r>
              <a:rPr sz="2000" b="1" spc="-5" dirty="0">
                <a:latin typeface="Calibri"/>
                <a:cs typeface="Calibri"/>
              </a:rPr>
              <a:t>как</a:t>
            </a:r>
            <a:r>
              <a:rPr sz="2000" b="1" spc="-15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отдельной  </a:t>
            </a:r>
            <a:r>
              <a:rPr sz="2000" b="1" spc="-5" dirty="0">
                <a:latin typeface="Calibri"/>
                <a:cs typeface="Calibri"/>
              </a:rPr>
              <a:t>науки </a:t>
            </a:r>
            <a:r>
              <a:rPr sz="2000" spc="-5" dirty="0">
                <a:latin typeface="Calibri"/>
                <a:cs typeface="Calibri"/>
              </a:rPr>
              <a:t>относят </a:t>
            </a:r>
            <a:r>
              <a:rPr sz="2000" dirty="0">
                <a:latin typeface="Calibri"/>
                <a:cs typeface="Calibri"/>
              </a:rPr>
              <a:t>к </a:t>
            </a:r>
            <a:r>
              <a:rPr sz="2000" spc="-10" dirty="0">
                <a:latin typeface="Calibri"/>
                <a:cs typeface="Calibri"/>
              </a:rPr>
              <a:t>международному симпозиуму, </a:t>
            </a:r>
            <a:r>
              <a:rPr sz="2000" spc="-15" dirty="0">
                <a:latin typeface="Calibri"/>
                <a:cs typeface="Calibri"/>
              </a:rPr>
              <a:t>проходившему </a:t>
            </a:r>
            <a:r>
              <a:rPr sz="2000" dirty="0">
                <a:latin typeface="Calibri"/>
                <a:cs typeface="Calibri"/>
              </a:rPr>
              <a:t>в </a:t>
            </a:r>
            <a:r>
              <a:rPr sz="2000" spc="-5" dirty="0">
                <a:latin typeface="Calibri"/>
                <a:cs typeface="Calibri"/>
              </a:rPr>
              <a:t>Кливленде 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в 1966 </a:t>
            </a:r>
            <a:r>
              <a:rPr sz="2000" spc="-35" dirty="0">
                <a:solidFill>
                  <a:srgbClr val="0000FF"/>
                </a:solidFill>
                <a:latin typeface="Calibri"/>
                <a:cs typeface="Calibri"/>
              </a:rPr>
              <a:t>г., </a:t>
            </a:r>
            <a:r>
              <a:rPr sz="2000" spc="-20" dirty="0">
                <a:latin typeface="Calibri"/>
                <a:cs typeface="Calibri"/>
              </a:rPr>
              <a:t>под </a:t>
            </a:r>
            <a:r>
              <a:rPr sz="2000" spc="-5" dirty="0">
                <a:latin typeface="Calibri"/>
                <a:cs typeface="Calibri"/>
              </a:rPr>
              <a:t>названием </a:t>
            </a:r>
            <a:r>
              <a:rPr sz="2000" spc="-15" dirty="0">
                <a:latin typeface="Calibri"/>
                <a:cs typeface="Calibri"/>
              </a:rPr>
              <a:t>"Systems </a:t>
            </a:r>
            <a:r>
              <a:rPr sz="2000" spc="-5" dirty="0">
                <a:latin typeface="Calibri"/>
                <a:cs typeface="Calibri"/>
              </a:rPr>
              <a:t>Theory </a:t>
            </a:r>
            <a:r>
              <a:rPr sz="2000" dirty="0">
                <a:latin typeface="Calibri"/>
                <a:cs typeface="Calibri"/>
              </a:rPr>
              <a:t>and Biology» - </a:t>
            </a:r>
            <a:r>
              <a:rPr sz="2000" i="1" dirty="0">
                <a:latin typeface="Calibri"/>
                <a:cs typeface="Calibri"/>
              </a:rPr>
              <a:t>Системная теория  и</a:t>
            </a:r>
            <a:r>
              <a:rPr sz="2000" i="1" spc="-12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биология</a:t>
            </a:r>
            <a:r>
              <a:rPr sz="2000" dirty="0">
                <a:latin typeface="Calibri"/>
                <a:cs typeface="Calibri"/>
              </a:rPr>
              <a:t>.</a:t>
            </a:r>
          </a:p>
          <a:p>
            <a:pPr marL="12700" marR="465455">
              <a:lnSpc>
                <a:spcPct val="100000"/>
              </a:lnSpc>
              <a:spcBef>
                <a:spcPts val="1680"/>
              </a:spcBef>
            </a:pPr>
            <a:r>
              <a:rPr sz="2000" b="1" dirty="0">
                <a:solidFill>
                  <a:srgbClr val="0000FF"/>
                </a:solidFill>
                <a:latin typeface="Calibri"/>
                <a:cs typeface="Calibri"/>
              </a:rPr>
              <a:t>В 1960-70 </a:t>
            </a:r>
            <a:r>
              <a:rPr sz="2000" b="1" spc="-20" dirty="0">
                <a:solidFill>
                  <a:srgbClr val="0000FF"/>
                </a:solidFill>
                <a:latin typeface="Calibri"/>
                <a:cs typeface="Calibri"/>
              </a:rPr>
              <a:t>годах </a:t>
            </a:r>
            <a:r>
              <a:rPr sz="2000" b="1" dirty="0">
                <a:latin typeface="Calibri"/>
                <a:cs typeface="Calibri"/>
              </a:rPr>
              <a:t>развивались первые </a:t>
            </a:r>
            <a:r>
              <a:rPr sz="2000" b="1" spc="-5" dirty="0">
                <a:latin typeface="Calibri"/>
                <a:cs typeface="Calibri"/>
              </a:rPr>
              <a:t>метаболические </a:t>
            </a:r>
            <a:r>
              <a:rPr sz="2000" b="1" spc="-20" dirty="0">
                <a:latin typeface="Calibri"/>
                <a:cs typeface="Calibri"/>
              </a:rPr>
              <a:t>модели </a:t>
            </a:r>
            <a:r>
              <a:rPr sz="2000" b="1" dirty="0">
                <a:latin typeface="Calibri"/>
                <a:cs typeface="Calibri"/>
              </a:rPr>
              <a:t>– </a:t>
            </a:r>
            <a:r>
              <a:rPr sz="2000" spc="-20" dirty="0">
                <a:latin typeface="Calibri"/>
                <a:cs typeface="Calibri"/>
              </a:rPr>
              <a:t>модели  </a:t>
            </a:r>
            <a:r>
              <a:rPr sz="2000" spc="-5" dirty="0">
                <a:latin typeface="Calibri"/>
                <a:cs typeface="Calibri"/>
              </a:rPr>
              <a:t>сетей ферментов </a:t>
            </a:r>
            <a:r>
              <a:rPr sz="2000" dirty="0">
                <a:latin typeface="Calibri"/>
                <a:cs typeface="Calibri"/>
              </a:rPr>
              <a:t>и их активности. Появились теории </a:t>
            </a:r>
            <a:r>
              <a:rPr sz="2000" spc="-10" dirty="0">
                <a:latin typeface="Calibri"/>
                <a:cs typeface="Calibri"/>
              </a:rPr>
              <a:t>Метаболического  контроля, </a:t>
            </a:r>
            <a:r>
              <a:rPr sz="2000" dirty="0">
                <a:latin typeface="Calibri"/>
                <a:cs typeface="Calibri"/>
              </a:rPr>
              <a:t>обратной негативной и позитивной связи для </a:t>
            </a:r>
            <a:r>
              <a:rPr sz="2000" spc="-10" dirty="0">
                <a:latin typeface="Calibri"/>
                <a:cs typeface="Calibri"/>
              </a:rPr>
              <a:t>регуляции,  </a:t>
            </a:r>
            <a:r>
              <a:rPr sz="2000" dirty="0">
                <a:latin typeface="Calibri"/>
                <a:cs typeface="Calibri"/>
              </a:rPr>
              <a:t>появились первые </a:t>
            </a:r>
            <a:r>
              <a:rPr sz="2000" spc="-5" dirty="0">
                <a:latin typeface="Calibri"/>
                <a:cs typeface="Calibri"/>
              </a:rPr>
              <a:t>доступные рассчетные </a:t>
            </a:r>
            <a:r>
              <a:rPr sz="2000" spc="-20" dirty="0">
                <a:latin typeface="Calibri"/>
                <a:cs typeface="Calibri"/>
              </a:rPr>
              <a:t>модели </a:t>
            </a:r>
            <a:r>
              <a:rPr sz="2000" dirty="0">
                <a:latin typeface="Calibri"/>
                <a:cs typeface="Calibri"/>
              </a:rPr>
              <a:t>для структур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белка.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79" y="295656"/>
            <a:ext cx="862584" cy="420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1040" y="295656"/>
            <a:ext cx="422147" cy="420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8763" y="295656"/>
            <a:ext cx="1199388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3727" y="295656"/>
            <a:ext cx="6214872" cy="420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04176" y="295656"/>
            <a:ext cx="534924" cy="420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2879" y="600455"/>
            <a:ext cx="6963156" cy="420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01611" y="600455"/>
            <a:ext cx="1444752" cy="42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01940" y="600455"/>
            <a:ext cx="400811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58328" y="600455"/>
            <a:ext cx="518159" cy="420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879" y="905255"/>
            <a:ext cx="8557260" cy="4206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2879" y="1210055"/>
            <a:ext cx="5649468" cy="4206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87923" y="1210055"/>
            <a:ext cx="1327403" cy="4206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70903" y="1210055"/>
            <a:ext cx="466344" cy="4206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92823" y="1210055"/>
            <a:ext cx="402335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879" y="1514855"/>
            <a:ext cx="402336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2879" y="1819655"/>
            <a:ext cx="478536" cy="4206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6991" y="1819655"/>
            <a:ext cx="400811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3379" y="1819655"/>
            <a:ext cx="1432559" cy="4206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61516" y="1819655"/>
            <a:ext cx="422147" cy="420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39239" y="1819655"/>
            <a:ext cx="1264920" cy="4206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59735" y="1819655"/>
            <a:ext cx="458724" cy="4206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74035" y="1819655"/>
            <a:ext cx="2682240" cy="4206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11852" y="1819655"/>
            <a:ext cx="1426464" cy="4206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93891" y="1819655"/>
            <a:ext cx="464820" cy="4206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14288" y="1819655"/>
            <a:ext cx="2182367" cy="4206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879" y="2124455"/>
            <a:ext cx="7050024" cy="4206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2879" y="2429255"/>
            <a:ext cx="8665464" cy="4206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2879" y="2734055"/>
            <a:ext cx="4326636" cy="4206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65091" y="2734055"/>
            <a:ext cx="402336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2879" y="3038855"/>
            <a:ext cx="402336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879" y="3343655"/>
            <a:ext cx="8602980" cy="4206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41435" y="3343655"/>
            <a:ext cx="422148" cy="420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2879" y="3648455"/>
            <a:ext cx="8090916" cy="4206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2879" y="3953255"/>
            <a:ext cx="3005328" cy="42062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43783" y="3953255"/>
            <a:ext cx="422147" cy="420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21507" y="3953255"/>
            <a:ext cx="3055620" cy="4206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32703" y="3953255"/>
            <a:ext cx="402336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2879" y="4258055"/>
            <a:ext cx="402336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2879" y="4562855"/>
            <a:ext cx="1636776" cy="42062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75232" y="4562855"/>
            <a:ext cx="1572768" cy="42062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703576" y="4562855"/>
            <a:ext cx="422148" cy="420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781300" y="4562855"/>
            <a:ext cx="1072896" cy="42062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509771" y="4562855"/>
            <a:ext cx="399288" cy="42062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64635" y="4562855"/>
            <a:ext cx="470915" cy="42062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91128" y="4562855"/>
            <a:ext cx="402336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749040" y="4562855"/>
            <a:ext cx="5088636" cy="42062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879" y="4867655"/>
            <a:ext cx="6294120" cy="42062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2576" y="4867655"/>
            <a:ext cx="403859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92011" y="4867655"/>
            <a:ext cx="402336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329590" y="362965"/>
            <a:ext cx="8363584" cy="4903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marL="12700" marR="187325">
              <a:lnSpc>
                <a:spcPct val="100000"/>
              </a:lnSpc>
            </a:pPr>
            <a:r>
              <a:rPr sz="2000" b="1" dirty="0">
                <a:solidFill>
                  <a:srgbClr val="0000FF"/>
                </a:solidFill>
                <a:latin typeface="Calibri"/>
                <a:cs typeface="Calibri"/>
              </a:rPr>
              <a:t>1980-е </a:t>
            </a:r>
            <a:r>
              <a:rPr sz="2000" b="1" spc="-15" dirty="0">
                <a:solidFill>
                  <a:srgbClr val="0000FF"/>
                </a:solidFill>
                <a:latin typeface="Calibri"/>
                <a:cs typeface="Calibri"/>
              </a:rPr>
              <a:t>годы: </a:t>
            </a:r>
            <a:r>
              <a:rPr sz="2000" b="1" dirty="0">
                <a:latin typeface="Calibri"/>
                <a:cs typeface="Calibri"/>
              </a:rPr>
              <a:t>во время </a:t>
            </a:r>
            <a:r>
              <a:rPr sz="2000" b="1" spc="-5" dirty="0">
                <a:latin typeface="Calibri"/>
                <a:cs typeface="Calibri"/>
              </a:rPr>
              <a:t>бурного </a:t>
            </a:r>
            <a:r>
              <a:rPr sz="2000" b="1" dirty="0">
                <a:latin typeface="Calibri"/>
                <a:cs typeface="Calibri"/>
              </a:rPr>
              <a:t>развития </a:t>
            </a:r>
            <a:r>
              <a:rPr sz="2000" b="1" spc="-10" dirty="0">
                <a:latin typeface="Calibri"/>
                <a:cs typeface="Calibri"/>
              </a:rPr>
              <a:t>молекулярной </a:t>
            </a:r>
            <a:r>
              <a:rPr sz="2000" b="1" spc="-5" dirty="0">
                <a:latin typeface="Calibri"/>
                <a:cs typeface="Calibri"/>
              </a:rPr>
              <a:t>биологии </a:t>
            </a:r>
            <a:r>
              <a:rPr sz="2000" dirty="0">
                <a:latin typeface="Calibri"/>
                <a:cs typeface="Calibri"/>
              </a:rPr>
              <a:t>о  </a:t>
            </a:r>
            <a:r>
              <a:rPr sz="2000" spc="-10" dirty="0">
                <a:latin typeface="Calibri"/>
                <a:cs typeface="Calibri"/>
              </a:rPr>
              <a:t>моделировании </a:t>
            </a:r>
            <a:r>
              <a:rPr sz="2000" dirty="0">
                <a:latin typeface="Calibri"/>
                <a:cs typeface="Calibri"/>
              </a:rPr>
              <a:t>забыли, </a:t>
            </a:r>
            <a:r>
              <a:rPr sz="2000" spc="-10" dirty="0">
                <a:latin typeface="Calibri"/>
                <a:cs typeface="Calibri"/>
              </a:rPr>
              <a:t>тем </a:t>
            </a:r>
            <a:r>
              <a:rPr sz="2000" spc="-5" dirty="0">
                <a:latin typeface="Calibri"/>
                <a:cs typeface="Calibri"/>
              </a:rPr>
              <a:t>более, </a:t>
            </a:r>
            <a:r>
              <a:rPr sz="2000" spc="-10" dirty="0">
                <a:latin typeface="Calibri"/>
                <a:cs typeface="Calibri"/>
              </a:rPr>
              <a:t>что </a:t>
            </a:r>
            <a:r>
              <a:rPr sz="2000" dirty="0">
                <a:latin typeface="Calibri"/>
                <a:cs typeface="Calibri"/>
              </a:rPr>
              <a:t>у </a:t>
            </a:r>
            <a:r>
              <a:rPr sz="2000" spc="-10" dirty="0">
                <a:latin typeface="Calibri"/>
                <a:cs typeface="Calibri"/>
              </a:rPr>
              <a:t>биологов </a:t>
            </a:r>
            <a:r>
              <a:rPr sz="2000" dirty="0">
                <a:latin typeface="Calibri"/>
                <a:cs typeface="Calibri"/>
              </a:rPr>
              <a:t>развился </a:t>
            </a:r>
            <a:r>
              <a:rPr sz="2000" spc="-5" dirty="0">
                <a:latin typeface="Calibri"/>
                <a:cs typeface="Calibri"/>
              </a:rPr>
              <a:t>скептициз </a:t>
            </a:r>
            <a:r>
              <a:rPr sz="2000" dirty="0">
                <a:latin typeface="Calibri"/>
                <a:cs typeface="Calibri"/>
              </a:rPr>
              <a:t>к  </a:t>
            </a:r>
            <a:r>
              <a:rPr sz="2000" spc="-5" dirty="0">
                <a:latin typeface="Calibri"/>
                <a:cs typeface="Calibri"/>
              </a:rPr>
              <a:t>всемогуществу математики </a:t>
            </a:r>
            <a:r>
              <a:rPr sz="2000" dirty="0">
                <a:latin typeface="Calibri"/>
                <a:cs typeface="Calibri"/>
              </a:rPr>
              <a:t>и физики </a:t>
            </a:r>
            <a:r>
              <a:rPr sz="2000" spc="-5" dirty="0">
                <a:latin typeface="Calibri"/>
                <a:cs typeface="Calibri"/>
              </a:rPr>
              <a:t>Компьютеры </a:t>
            </a:r>
            <a:r>
              <a:rPr sz="2000" dirty="0">
                <a:latin typeface="Calibri"/>
                <a:cs typeface="Calibri"/>
              </a:rPr>
              <a:t>были маломощные и</a:t>
            </a:r>
            <a:r>
              <a:rPr sz="2000" spc="-1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не  </a:t>
            </a:r>
            <a:r>
              <a:rPr sz="2000" spc="-5" dirty="0">
                <a:latin typeface="Calibri"/>
                <a:cs typeface="Calibri"/>
              </a:rPr>
              <a:t>позволяли производить </a:t>
            </a:r>
            <a:r>
              <a:rPr sz="2000" spc="-15" dirty="0">
                <a:latin typeface="Calibri"/>
                <a:cs typeface="Calibri"/>
              </a:rPr>
              <a:t>необходимые </a:t>
            </a:r>
            <a:r>
              <a:rPr sz="2000" spc="-5" dirty="0">
                <a:latin typeface="Calibri"/>
                <a:cs typeface="Calibri"/>
              </a:rPr>
              <a:t>биологам</a:t>
            </a:r>
            <a:r>
              <a:rPr sz="2000" spc="-1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рассчеты.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 marR="74930">
              <a:lnSpc>
                <a:spcPct val="100000"/>
              </a:lnSpc>
              <a:tabLst>
                <a:tab pos="2404110" algn="l"/>
              </a:tabLst>
            </a:pPr>
            <a:r>
              <a:rPr sz="2000" b="1" dirty="0">
                <a:latin typeface="Calibri"/>
                <a:cs typeface="Calibri"/>
              </a:rPr>
              <a:t>С </a:t>
            </a:r>
            <a:r>
              <a:rPr sz="2000" b="1" dirty="0">
                <a:solidFill>
                  <a:srgbClr val="0000FF"/>
                </a:solidFill>
                <a:latin typeface="Calibri"/>
                <a:cs typeface="Calibri"/>
              </a:rPr>
              <a:t>начала</a:t>
            </a:r>
            <a:r>
              <a:rPr sz="2000" b="1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alibri"/>
                <a:cs typeface="Calibri"/>
              </a:rPr>
              <a:t>90-х</a:t>
            </a:r>
            <a:r>
              <a:rPr sz="2000" b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0000FF"/>
                </a:solidFill>
                <a:latin typeface="Calibri"/>
                <a:cs typeface="Calibri"/>
              </a:rPr>
              <a:t>годов,	</a:t>
            </a:r>
            <a:r>
              <a:rPr sz="2000" b="1" spc="-5" dirty="0">
                <a:latin typeface="Calibri"/>
                <a:cs typeface="Calibri"/>
              </a:rPr>
              <a:t>так называемой </a:t>
            </a:r>
            <a:r>
              <a:rPr sz="2000" b="1" dirty="0">
                <a:latin typeface="Calibri"/>
                <a:cs typeface="Calibri"/>
              </a:rPr>
              <a:t>эры </a:t>
            </a:r>
            <a:r>
              <a:rPr sz="2000" b="1" spc="-5" dirty="0">
                <a:latin typeface="Calibri"/>
                <a:cs typeface="Calibri"/>
              </a:rPr>
              <a:t>геномики,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когда </a:t>
            </a:r>
            <a:r>
              <a:rPr sz="2000" dirty="0">
                <a:latin typeface="Calibri"/>
                <a:cs typeface="Calibri"/>
              </a:rPr>
              <a:t>появились  первые огромные массивы </a:t>
            </a:r>
            <a:r>
              <a:rPr sz="2000" spc="-5" dirty="0">
                <a:latin typeface="Calibri"/>
                <a:cs typeface="Calibri"/>
              </a:rPr>
              <a:t>нуклеотидных </a:t>
            </a:r>
            <a:r>
              <a:rPr sz="2000" dirty="0">
                <a:latin typeface="Calibri"/>
                <a:cs typeface="Calibri"/>
              </a:rPr>
              <a:t>и аминокислотных  </a:t>
            </a:r>
            <a:r>
              <a:rPr sz="2000" spc="-5" dirty="0">
                <a:latin typeface="Calibri"/>
                <a:cs typeface="Calibri"/>
              </a:rPr>
              <a:t>последовательностей, </a:t>
            </a:r>
            <a:r>
              <a:rPr sz="2000" dirty="0">
                <a:latin typeface="Calibri"/>
                <a:cs typeface="Calibri"/>
              </a:rPr>
              <a:t>потребности в их анализе </a:t>
            </a:r>
            <a:r>
              <a:rPr sz="2000" spc="-5" dirty="0">
                <a:latin typeface="Calibri"/>
                <a:cs typeface="Calibri"/>
              </a:rPr>
              <a:t>привели </a:t>
            </a:r>
            <a:r>
              <a:rPr sz="2000" dirty="0">
                <a:latin typeface="Calibri"/>
                <a:cs typeface="Calibri"/>
              </a:rPr>
              <a:t>к </a:t>
            </a:r>
            <a:r>
              <a:rPr sz="2000" spc="-5" dirty="0">
                <a:latin typeface="Calibri"/>
                <a:cs typeface="Calibri"/>
              </a:rPr>
              <a:t>новому</a:t>
            </a:r>
            <a:r>
              <a:rPr sz="2000" spc="-1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бурному  </a:t>
            </a:r>
            <a:r>
              <a:rPr sz="2000" dirty="0">
                <a:latin typeface="Calibri"/>
                <a:cs typeface="Calibri"/>
              </a:rPr>
              <a:t>витку развития системной</a:t>
            </a:r>
            <a:r>
              <a:rPr sz="2000" spc="-1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биологии.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b="1" dirty="0">
                <a:latin typeface="Calibri"/>
                <a:cs typeface="Calibri"/>
              </a:rPr>
              <a:t>Прорыв в </a:t>
            </a:r>
            <a:r>
              <a:rPr sz="2000" b="1" spc="-5" dirty="0">
                <a:latin typeface="Calibri"/>
                <a:cs typeface="Calibri"/>
              </a:rPr>
              <a:t>быстродействии </a:t>
            </a:r>
            <a:r>
              <a:rPr sz="2000" b="1" dirty="0">
                <a:latin typeface="Calibri"/>
                <a:cs typeface="Calibri"/>
              </a:rPr>
              <a:t>и </a:t>
            </a:r>
            <a:r>
              <a:rPr sz="2000" b="1" spc="-5" dirty="0">
                <a:latin typeface="Calibri"/>
                <a:cs typeface="Calibri"/>
              </a:rPr>
              <a:t>доступности компьютерных технологий</a:t>
            </a:r>
            <a:r>
              <a:rPr sz="2000" b="1" spc="-140" dirty="0">
                <a:latin typeface="Calibri"/>
                <a:cs typeface="Calibri"/>
              </a:rPr>
              <a:t> </a:t>
            </a:r>
            <a:r>
              <a:rPr sz="2000" b="1" spc="5" dirty="0">
                <a:latin typeface="Calibri"/>
                <a:cs typeface="Calibri"/>
              </a:rPr>
              <a:t>(1990-  </a:t>
            </a:r>
            <a:r>
              <a:rPr sz="2000" b="1" dirty="0">
                <a:latin typeface="Calibri"/>
                <a:cs typeface="Calibri"/>
              </a:rPr>
              <a:t>2000 </a:t>
            </a:r>
            <a:r>
              <a:rPr sz="2000" b="1" spc="-25" dirty="0">
                <a:latin typeface="Calibri"/>
                <a:cs typeface="Calibri"/>
              </a:rPr>
              <a:t>гг.) </a:t>
            </a:r>
            <a:r>
              <a:rPr sz="2000" b="1" dirty="0">
                <a:latin typeface="Calibri"/>
                <a:cs typeface="Calibri"/>
              </a:rPr>
              <a:t>вылился в привлечении всё </a:t>
            </a:r>
            <a:r>
              <a:rPr sz="2000" b="1" spc="-5" dirty="0">
                <a:latin typeface="Calibri"/>
                <a:cs typeface="Calibri"/>
              </a:rPr>
              <a:t>большего </a:t>
            </a:r>
            <a:r>
              <a:rPr sz="2000" b="1" dirty="0">
                <a:latin typeface="Calibri"/>
                <a:cs typeface="Calibri"/>
              </a:rPr>
              <a:t>числа программистов,  </a:t>
            </a:r>
            <a:r>
              <a:rPr sz="2000" b="1" spc="-10" dirty="0">
                <a:latin typeface="Calibri"/>
                <a:cs typeface="Calibri"/>
              </a:rPr>
              <a:t>математиков </a:t>
            </a:r>
            <a:r>
              <a:rPr sz="2000" b="1" dirty="0">
                <a:latin typeface="Calibri"/>
                <a:cs typeface="Calibri"/>
              </a:rPr>
              <a:t>и </a:t>
            </a:r>
            <a:r>
              <a:rPr sz="2000" b="1" spc="-5" dirty="0">
                <a:latin typeface="Calibri"/>
                <a:cs typeface="Calibri"/>
              </a:rPr>
              <a:t>физиков-теоретиков </a:t>
            </a:r>
            <a:r>
              <a:rPr sz="2000" b="1" dirty="0">
                <a:latin typeface="Calibri"/>
                <a:cs typeface="Calibri"/>
              </a:rPr>
              <a:t>в</a:t>
            </a:r>
            <a:r>
              <a:rPr sz="2000" b="1" spc="-9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биологию.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0000FF"/>
                </a:solidFill>
                <a:latin typeface="Calibri"/>
                <a:cs typeface="Calibri"/>
              </a:rPr>
              <a:t>После 2000 </a:t>
            </a:r>
            <a:r>
              <a:rPr sz="2000" b="1" dirty="0">
                <a:latin typeface="Calibri"/>
                <a:cs typeface="Calibri"/>
              </a:rPr>
              <a:t>появились -омики – </a:t>
            </a:r>
            <a:r>
              <a:rPr sz="2000" dirty="0">
                <a:latin typeface="Calibri"/>
                <a:cs typeface="Calibri"/>
              </a:rPr>
              <a:t>семейство </a:t>
            </a:r>
            <a:r>
              <a:rPr sz="2000" spc="-5" dirty="0">
                <a:latin typeface="Calibri"/>
                <a:cs typeface="Calibri"/>
              </a:rPr>
              <a:t>наук, </a:t>
            </a:r>
            <a:r>
              <a:rPr sz="2000" dirty="0">
                <a:latin typeface="Calibri"/>
                <a:cs typeface="Calibri"/>
              </a:rPr>
              <a:t>создавших</a:t>
            </a:r>
            <a:r>
              <a:rPr sz="2000" spc="-1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необходимость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обработки огромных массивов </a:t>
            </a:r>
            <a:r>
              <a:rPr sz="2000" spc="-5" dirty="0">
                <a:latin typeface="Calibri"/>
                <a:cs typeface="Calibri"/>
              </a:rPr>
              <a:t>биологических</a:t>
            </a:r>
            <a:r>
              <a:rPr sz="2000" spc="-1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данных.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175" y="120395"/>
            <a:ext cx="8452104" cy="582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5175" y="547116"/>
            <a:ext cx="8698992" cy="582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5175" y="973836"/>
            <a:ext cx="7094220" cy="582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83907" y="973836"/>
            <a:ext cx="556259" cy="5821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8620" y="1464563"/>
            <a:ext cx="251460" cy="260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659" y="1613916"/>
            <a:ext cx="422148" cy="420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384" y="1613916"/>
            <a:ext cx="400812" cy="42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1772" y="1613916"/>
            <a:ext cx="1504188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21536" y="1613916"/>
            <a:ext cx="467868" cy="420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44979" y="1613916"/>
            <a:ext cx="6972300" cy="4206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7659" y="1918716"/>
            <a:ext cx="1051560" cy="4206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4796" y="1918716"/>
            <a:ext cx="402335" cy="42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8620" y="2257044"/>
            <a:ext cx="251460" cy="260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7659" y="2406395"/>
            <a:ext cx="422148" cy="420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5384" y="2406395"/>
            <a:ext cx="400812" cy="42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1772" y="2406395"/>
            <a:ext cx="1531619" cy="4206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48967" y="2406395"/>
            <a:ext cx="7072883" cy="4206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659" y="2711195"/>
            <a:ext cx="8029956" cy="4206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7659" y="3015995"/>
            <a:ext cx="2054352" cy="4206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37588" y="3015995"/>
            <a:ext cx="413004" cy="4206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06167" y="3015995"/>
            <a:ext cx="402336" cy="42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8620" y="3354323"/>
            <a:ext cx="251460" cy="260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7659" y="3503676"/>
            <a:ext cx="422148" cy="420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5384" y="3503676"/>
            <a:ext cx="400812" cy="42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1772" y="3503676"/>
            <a:ext cx="3550920" cy="4206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68267" y="3503676"/>
            <a:ext cx="3518916" cy="4206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7659" y="3808476"/>
            <a:ext cx="7328916" cy="4206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7659" y="4113276"/>
            <a:ext cx="3217164" cy="4206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00400" y="4113276"/>
            <a:ext cx="402336" cy="42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8620" y="4451603"/>
            <a:ext cx="251460" cy="2606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27659" y="4600955"/>
            <a:ext cx="422148" cy="420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05384" y="4600955"/>
            <a:ext cx="400812" cy="42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1772" y="4600955"/>
            <a:ext cx="2308860" cy="4206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26207" y="4600955"/>
            <a:ext cx="466344" cy="4206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48127" y="4600955"/>
            <a:ext cx="402336" cy="42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06039" y="4600955"/>
            <a:ext cx="5995416" cy="4206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7659" y="4905755"/>
            <a:ext cx="1886712" cy="4206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69948" y="4905755"/>
            <a:ext cx="2077212" cy="4206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02735" y="4905755"/>
            <a:ext cx="1074419" cy="4206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32732" y="4905755"/>
            <a:ext cx="422148" cy="42062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10455" y="4905755"/>
            <a:ext cx="1066800" cy="4206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32832" y="4905755"/>
            <a:ext cx="413003" cy="4206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01411" y="4905755"/>
            <a:ext cx="402336" cy="42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8620" y="5244084"/>
            <a:ext cx="251460" cy="260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7659" y="5393435"/>
            <a:ext cx="422148" cy="4206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5384" y="5393435"/>
            <a:ext cx="400812" cy="4206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1772" y="5393435"/>
            <a:ext cx="2336291" cy="42062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53639" y="5393435"/>
            <a:ext cx="5346192" cy="42062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27659" y="5698235"/>
            <a:ext cx="5527548" cy="42062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10784" y="5698235"/>
            <a:ext cx="422148" cy="42062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88508" y="5698235"/>
            <a:ext cx="2115312" cy="42062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59395" y="5698235"/>
            <a:ext cx="402335" cy="4206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800" spc="-10" dirty="0">
                <a:solidFill>
                  <a:srgbClr val="000000"/>
                </a:solidFill>
              </a:rPr>
              <a:t>Смежные </a:t>
            </a:r>
            <a:r>
              <a:rPr sz="2800" spc="-5" dirty="0">
                <a:solidFill>
                  <a:srgbClr val="000000"/>
                </a:solidFill>
              </a:rPr>
              <a:t>дисциплины (и их объекты), из </a:t>
            </a:r>
            <a:r>
              <a:rPr sz="2800" spc="-15" dirty="0">
                <a:solidFill>
                  <a:srgbClr val="000000"/>
                </a:solidFill>
              </a:rPr>
              <a:t>которых,  </a:t>
            </a:r>
            <a:r>
              <a:rPr sz="2800" spc="-20" dirty="0">
                <a:solidFill>
                  <a:srgbClr val="000000"/>
                </a:solidFill>
              </a:rPr>
              <a:t>главным </a:t>
            </a:r>
            <a:r>
              <a:rPr sz="2800" spc="-5" dirty="0">
                <a:solidFill>
                  <a:srgbClr val="000000"/>
                </a:solidFill>
              </a:rPr>
              <a:t>образом, </a:t>
            </a:r>
            <a:r>
              <a:rPr sz="2800" spc="-15" dirty="0">
                <a:solidFill>
                  <a:srgbClr val="000000"/>
                </a:solidFill>
              </a:rPr>
              <a:t>берутся </a:t>
            </a:r>
            <a:r>
              <a:rPr sz="2800" dirty="0">
                <a:solidFill>
                  <a:srgbClr val="000000"/>
                </a:solidFill>
              </a:rPr>
              <a:t>и </a:t>
            </a:r>
            <a:r>
              <a:rPr sz="2800" spc="-10" dirty="0">
                <a:solidFill>
                  <a:srgbClr val="000000"/>
                </a:solidFill>
              </a:rPr>
              <a:t>анализируются </a:t>
            </a:r>
            <a:r>
              <a:rPr sz="2800" spc="-5" dirty="0">
                <a:solidFill>
                  <a:srgbClr val="000000"/>
                </a:solidFill>
              </a:rPr>
              <a:t>данные  в </a:t>
            </a:r>
            <a:r>
              <a:rPr sz="2800" spc="-10" dirty="0">
                <a:solidFill>
                  <a:srgbClr val="000000"/>
                </a:solidFill>
              </a:rPr>
              <a:t>биоинформатике </a:t>
            </a:r>
            <a:r>
              <a:rPr sz="2800" spc="-5" dirty="0">
                <a:solidFill>
                  <a:srgbClr val="000000"/>
                </a:solidFill>
              </a:rPr>
              <a:t>и </a:t>
            </a:r>
            <a:r>
              <a:rPr sz="2800" spc="-10" dirty="0">
                <a:solidFill>
                  <a:srgbClr val="000000"/>
                </a:solidFill>
              </a:rPr>
              <a:t>системной</a:t>
            </a:r>
            <a:r>
              <a:rPr sz="2800" spc="8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биологии:</a:t>
            </a:r>
            <a:endParaRPr sz="2800" dirty="0"/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55" name="object 55"/>
          <p:cNvSpPr txBox="1"/>
          <p:nvPr/>
        </p:nvSpPr>
        <p:spPr>
          <a:xfrm>
            <a:off x="474065" y="1681734"/>
            <a:ext cx="8018145" cy="43903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har char="-"/>
              <a:tabLst>
                <a:tab pos="147320" algn="l"/>
              </a:tabLst>
            </a:pPr>
            <a:r>
              <a:rPr sz="2000" b="1" spc="-5" dirty="0">
                <a:solidFill>
                  <a:srgbClr val="0000FF"/>
                </a:solidFill>
                <a:latin typeface="Calibri"/>
                <a:cs typeface="Calibri"/>
              </a:rPr>
              <a:t>Феномика: </a:t>
            </a:r>
            <a:r>
              <a:rPr sz="2000" dirty="0">
                <a:latin typeface="Calibri"/>
                <a:cs typeface="Calibri"/>
              </a:rPr>
              <a:t>вариации в фенотипе и ее изменение в </a:t>
            </a:r>
            <a:r>
              <a:rPr sz="2000" spc="-5" dirty="0">
                <a:latin typeface="Calibri"/>
                <a:cs typeface="Calibri"/>
              </a:rPr>
              <a:t>течение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жизненного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цикла.</a:t>
            </a:r>
            <a:endParaRPr sz="20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440"/>
              </a:spcBef>
              <a:buChar char="-"/>
              <a:tabLst>
                <a:tab pos="147320" algn="l"/>
              </a:tabLst>
            </a:pPr>
            <a:r>
              <a:rPr sz="2000" b="1" spc="-20" dirty="0">
                <a:solidFill>
                  <a:srgbClr val="0000FF"/>
                </a:solidFill>
                <a:latin typeface="Calibri"/>
                <a:cs typeface="Calibri"/>
              </a:rPr>
              <a:t>Геномика: </a:t>
            </a:r>
            <a:r>
              <a:rPr sz="2000" dirty="0">
                <a:latin typeface="Calibri"/>
                <a:cs typeface="Calibri"/>
              </a:rPr>
              <a:t>ДНК </a:t>
            </a:r>
            <a:r>
              <a:rPr sz="2000" spc="-5" dirty="0">
                <a:latin typeface="Calibri"/>
                <a:cs typeface="Calibri"/>
              </a:rPr>
              <a:t>последовательности </a:t>
            </a:r>
            <a:r>
              <a:rPr sz="2000" dirty="0">
                <a:latin typeface="Calibri"/>
                <a:cs typeface="Calibri"/>
              </a:rPr>
              <a:t>организмов </a:t>
            </a:r>
            <a:r>
              <a:rPr sz="2000" spc="-5" dirty="0">
                <a:latin typeface="Calibri"/>
                <a:cs typeface="Calibri"/>
              </a:rPr>
              <a:t>или клеток.</a:t>
            </a:r>
            <a:r>
              <a:rPr sz="2000" spc="-1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Аннотация,  картирование </a:t>
            </a:r>
            <a:r>
              <a:rPr sz="2000" dirty="0">
                <a:latin typeface="Calibri"/>
                <a:cs typeface="Calibri"/>
              </a:rPr>
              <a:t>и анализ </a:t>
            </a:r>
            <a:r>
              <a:rPr sz="2000" spc="-5" dirty="0">
                <a:latin typeface="Calibri"/>
                <a:cs typeface="Calibri"/>
              </a:rPr>
              <a:t>генов, </a:t>
            </a:r>
            <a:r>
              <a:rPr sz="2000" dirty="0">
                <a:latin typeface="Calibri"/>
                <a:cs typeface="Calibri"/>
              </a:rPr>
              <a:t>экзонов </a:t>
            </a:r>
            <a:r>
              <a:rPr sz="2000" spc="-15" dirty="0">
                <a:latin typeface="Calibri"/>
                <a:cs typeface="Calibri"/>
              </a:rPr>
              <a:t>(кодир.) </a:t>
            </a:r>
            <a:r>
              <a:rPr sz="2000" dirty="0">
                <a:latin typeface="Calibri"/>
                <a:cs typeface="Calibri"/>
              </a:rPr>
              <a:t>и интронов </a:t>
            </a:r>
            <a:r>
              <a:rPr sz="2000" spc="-10" dirty="0">
                <a:latin typeface="Calibri"/>
                <a:cs typeface="Calibri"/>
              </a:rPr>
              <a:t>(некодир.),  </a:t>
            </a:r>
            <a:r>
              <a:rPr sz="2000" dirty="0">
                <a:latin typeface="Calibri"/>
                <a:cs typeface="Calibri"/>
              </a:rPr>
              <a:t>других</a:t>
            </a:r>
            <a:r>
              <a:rPr sz="2000" spc="-1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участков</a:t>
            </a:r>
            <a:r>
              <a:rPr sz="2000" b="1" spc="-5" dirty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 marL="12700" marR="1069340">
              <a:lnSpc>
                <a:spcPct val="100000"/>
              </a:lnSpc>
              <a:spcBef>
                <a:spcPts val="1440"/>
              </a:spcBef>
              <a:buChar char="-"/>
              <a:tabLst>
                <a:tab pos="147320" algn="l"/>
              </a:tabLst>
            </a:pPr>
            <a:r>
              <a:rPr sz="2000" b="1" spc="-5" dirty="0">
                <a:solidFill>
                  <a:srgbClr val="0000FF"/>
                </a:solidFill>
                <a:latin typeface="Calibri"/>
                <a:cs typeface="Calibri"/>
              </a:rPr>
              <a:t>Эпигеномика </a:t>
            </a:r>
            <a:r>
              <a:rPr sz="2000" b="1" dirty="0">
                <a:solidFill>
                  <a:srgbClr val="0000FF"/>
                </a:solidFill>
                <a:latin typeface="Calibri"/>
                <a:cs typeface="Calibri"/>
              </a:rPr>
              <a:t>/ </a:t>
            </a:r>
            <a:r>
              <a:rPr sz="2000" b="1" spc="-5" dirty="0">
                <a:solidFill>
                  <a:srgbClr val="0000FF"/>
                </a:solidFill>
                <a:latin typeface="Calibri"/>
                <a:cs typeface="Calibri"/>
              </a:rPr>
              <a:t>Эпигенетика: </a:t>
            </a:r>
            <a:r>
              <a:rPr sz="2000" dirty="0">
                <a:latin typeface="Calibri"/>
                <a:cs typeface="Calibri"/>
              </a:rPr>
              <a:t>транскриптомная </a:t>
            </a:r>
            <a:r>
              <a:rPr sz="2000" spc="-10" dirty="0">
                <a:latin typeface="Calibri"/>
                <a:cs typeface="Calibri"/>
              </a:rPr>
              <a:t>регуляция,  некодирующиеся </a:t>
            </a:r>
            <a:r>
              <a:rPr sz="2000" spc="-5" dirty="0">
                <a:latin typeface="Calibri"/>
                <a:cs typeface="Calibri"/>
              </a:rPr>
              <a:t>геномом, </a:t>
            </a:r>
            <a:r>
              <a:rPr sz="2000" dirty="0">
                <a:latin typeface="Calibri"/>
                <a:cs typeface="Calibri"/>
              </a:rPr>
              <a:t>например, ДНК метилирование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или  ацетилирование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гистонов.</a:t>
            </a:r>
          </a:p>
          <a:p>
            <a:pPr marL="146685" indent="-133985">
              <a:lnSpc>
                <a:spcPct val="100000"/>
              </a:lnSpc>
              <a:spcBef>
                <a:spcPts val="1440"/>
              </a:spcBef>
              <a:buChar char="-"/>
              <a:tabLst>
                <a:tab pos="147320" algn="l"/>
              </a:tabLst>
            </a:pPr>
            <a:r>
              <a:rPr sz="2000" b="1" spc="-10" dirty="0">
                <a:solidFill>
                  <a:srgbClr val="0000FF"/>
                </a:solidFill>
                <a:latin typeface="Calibri"/>
                <a:cs typeface="Calibri"/>
              </a:rPr>
              <a:t>Транскриптомика:  </a:t>
            </a:r>
            <a:r>
              <a:rPr sz="2000" dirty="0">
                <a:latin typeface="Calibri"/>
                <a:cs typeface="Calibri"/>
              </a:rPr>
              <a:t>измерение изменения </a:t>
            </a:r>
            <a:r>
              <a:rPr sz="2000" spc="-5" dirty="0">
                <a:latin typeface="Calibri"/>
                <a:cs typeface="Calibri"/>
              </a:rPr>
              <a:t>экспрессии </a:t>
            </a:r>
            <a:r>
              <a:rPr sz="2000" spc="-20" dirty="0">
                <a:latin typeface="Calibri"/>
                <a:cs typeface="Calibri"/>
              </a:rPr>
              <a:t>отдельных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генов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при помощи «DNA </a:t>
            </a:r>
            <a:r>
              <a:rPr sz="2000" spc="-15" dirty="0">
                <a:latin typeface="Calibri"/>
                <a:cs typeface="Calibri"/>
              </a:rPr>
              <a:t>microarrays»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(ДНК-чипов)</a:t>
            </a:r>
            <a:r>
              <a:rPr sz="2000" b="1" dirty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 marL="146685" indent="-133985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Char char="-"/>
              <a:tabLst>
                <a:tab pos="147320" algn="l"/>
              </a:tabLst>
            </a:pPr>
            <a:r>
              <a:rPr sz="2000" b="1" dirty="0">
                <a:solidFill>
                  <a:srgbClr val="0000FF"/>
                </a:solidFill>
                <a:latin typeface="Calibri"/>
                <a:cs typeface="Calibri"/>
              </a:rPr>
              <a:t>Интерферомика:  </a:t>
            </a:r>
            <a:r>
              <a:rPr sz="2000" dirty="0">
                <a:latin typeface="Calibri"/>
                <a:cs typeface="Calibri"/>
              </a:rPr>
              <a:t>знание о </a:t>
            </a:r>
            <a:r>
              <a:rPr sz="2000" spc="-5" dirty="0">
                <a:latin typeface="Calibri"/>
                <a:cs typeface="Calibri"/>
              </a:rPr>
              <a:t>механизмах </a:t>
            </a:r>
            <a:r>
              <a:rPr sz="2000" dirty="0">
                <a:latin typeface="Calibri"/>
                <a:cs typeface="Calibri"/>
              </a:rPr>
              <a:t>и многообразии</a:t>
            </a:r>
            <a:r>
              <a:rPr sz="2000" spc="-1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систем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«корректировки» транскриптов, </a:t>
            </a:r>
            <a:r>
              <a:rPr sz="2000" dirty="0">
                <a:latin typeface="Calibri"/>
                <a:cs typeface="Calibri"/>
              </a:rPr>
              <a:t>например,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РНК-интерференция.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8540" y="5853138"/>
            <a:ext cx="169926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25"/>
              </a:lnSpc>
            </a:pPr>
            <a:r>
              <a:rPr sz="2400" spc="-10" dirty="0">
                <a:latin typeface="Arial"/>
                <a:cs typeface="Arial"/>
              </a:rPr>
              <a:t>математика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66835" y="6432448"/>
            <a:ext cx="1416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18540" y="686053"/>
            <a:ext cx="7928609" cy="5132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43510">
              <a:lnSpc>
                <a:spcPct val="100000"/>
              </a:lnSpc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Системная 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биология </a:t>
            </a:r>
            <a:r>
              <a:rPr sz="2400" dirty="0">
                <a:latin typeface="Arial"/>
                <a:cs typeface="Arial"/>
              </a:rPr>
              <a:t>— </a:t>
            </a:r>
            <a:r>
              <a:rPr sz="2400" spc="-5" dirty="0">
                <a:latin typeface="Arial"/>
                <a:cs typeface="Arial"/>
              </a:rPr>
              <a:t>развивающаяся  междисциплинарная </a:t>
            </a:r>
            <a:r>
              <a:rPr sz="2400" spc="-20" dirty="0">
                <a:latin typeface="Arial"/>
                <a:cs typeface="Arial"/>
              </a:rPr>
              <a:t>область </a:t>
            </a:r>
            <a:r>
              <a:rPr sz="2400" spc="-5" dirty="0">
                <a:latin typeface="Arial"/>
                <a:cs typeface="Arial"/>
              </a:rPr>
              <a:t>биологии, </a:t>
            </a:r>
            <a:r>
              <a:rPr sz="2400" spc="-10" dirty="0">
                <a:latin typeface="Arial"/>
                <a:cs typeface="Arial"/>
              </a:rPr>
              <a:t>которая  </a:t>
            </a:r>
            <a:r>
              <a:rPr sz="2400" spc="-15" dirty="0">
                <a:latin typeface="Arial"/>
                <a:cs typeface="Arial"/>
              </a:rPr>
              <a:t>анализирует </a:t>
            </a:r>
            <a:r>
              <a:rPr sz="2400" spc="-5" dirty="0">
                <a:latin typeface="Arial"/>
                <a:cs typeface="Arial"/>
              </a:rPr>
              <a:t>сложные биологические системы </a:t>
            </a:r>
            <a:r>
              <a:rPr sz="2400" spc="-15" dirty="0">
                <a:latin typeface="Arial"/>
                <a:cs typeface="Arial"/>
              </a:rPr>
              <a:t>разного  </a:t>
            </a:r>
            <a:r>
              <a:rPr sz="2400" spc="-10" dirty="0">
                <a:latin typeface="Arial"/>
                <a:cs typeface="Arial"/>
              </a:rPr>
              <a:t>уровня </a:t>
            </a:r>
            <a:r>
              <a:rPr sz="2400" spc="-15" dirty="0">
                <a:latin typeface="Arial"/>
                <a:cs typeface="Arial"/>
              </a:rPr>
              <a:t>исходя </a:t>
            </a:r>
            <a:r>
              <a:rPr sz="2400" dirty="0">
                <a:latin typeface="Arial"/>
                <a:cs typeface="Arial"/>
              </a:rPr>
              <a:t>из их </a:t>
            </a:r>
            <a:r>
              <a:rPr sz="2400" spc="-5" dirty="0">
                <a:latin typeface="Arial"/>
                <a:cs typeface="Arial"/>
              </a:rPr>
              <a:t>многокомпонентности, наличия  прямых </a:t>
            </a:r>
            <a:r>
              <a:rPr sz="2400" dirty="0">
                <a:latin typeface="Arial"/>
                <a:cs typeface="Arial"/>
              </a:rPr>
              <a:t>и </a:t>
            </a:r>
            <a:r>
              <a:rPr sz="2400" spc="-10" dirty="0">
                <a:latin typeface="Arial"/>
                <a:cs typeface="Arial"/>
              </a:rPr>
              <a:t>обратных связей, разнородности  </a:t>
            </a:r>
            <a:r>
              <a:rPr sz="2400" spc="-5" dirty="0">
                <a:latin typeface="Arial"/>
                <a:cs typeface="Arial"/>
              </a:rPr>
              <a:t>экспериментальных данных, характеризующих  системы.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440"/>
              </a:spcBef>
              <a:tabLst>
                <a:tab pos="1487805" algn="l"/>
                <a:tab pos="2462530" algn="l"/>
                <a:tab pos="4466590" algn="l"/>
              </a:tabLst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Предмет	исследований </a:t>
            </a:r>
            <a:r>
              <a:rPr sz="2400" dirty="0">
                <a:latin typeface="Arial"/>
                <a:cs typeface="Arial"/>
              </a:rPr>
              <a:t>- </a:t>
            </a:r>
            <a:r>
              <a:rPr sz="2400" spc="-5" dirty="0">
                <a:latin typeface="Arial"/>
                <a:cs typeface="Arial"/>
              </a:rPr>
              <a:t>биологические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системы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от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субклеточного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и	</a:t>
            </a:r>
            <a:r>
              <a:rPr sz="2400" spc="-25" dirty="0">
                <a:latin typeface="Arial"/>
                <a:cs typeface="Arial"/>
              </a:rPr>
              <a:t>клеточного </a:t>
            </a:r>
            <a:r>
              <a:rPr sz="2400" spc="-10" dirty="0">
                <a:latin typeface="Arial"/>
                <a:cs typeface="Arial"/>
              </a:rPr>
              <a:t>уровней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–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например,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система </a:t>
            </a:r>
            <a:r>
              <a:rPr sz="2400" spc="-10" dirty="0">
                <a:latin typeface="Arial"/>
                <a:cs typeface="Arial"/>
              </a:rPr>
              <a:t>регуляции </a:t>
            </a:r>
            <a:r>
              <a:rPr sz="2400" spc="-15" dirty="0">
                <a:latin typeface="Arial"/>
                <a:cs typeface="Arial"/>
              </a:rPr>
              <a:t>генов, метаболизм, </a:t>
            </a:r>
            <a:r>
              <a:rPr sz="2400" spc="-20" dirty="0">
                <a:latin typeface="Arial"/>
                <a:cs typeface="Arial"/>
              </a:rPr>
              <a:t>клеточная  </a:t>
            </a:r>
            <a:r>
              <a:rPr sz="2400" dirty="0">
                <a:latin typeface="Arial"/>
                <a:cs typeface="Arial"/>
              </a:rPr>
              <a:t>динамика, </a:t>
            </a:r>
            <a:r>
              <a:rPr sz="2400" spc="-10" dirty="0">
                <a:latin typeface="Arial"/>
                <a:cs typeface="Arial"/>
              </a:rPr>
              <a:t>взаимодействия </a:t>
            </a:r>
            <a:r>
              <a:rPr sz="2400" spc="-5" dirty="0">
                <a:latin typeface="Arial"/>
                <a:cs typeface="Arial"/>
              </a:rPr>
              <a:t>в </a:t>
            </a:r>
            <a:r>
              <a:rPr sz="2400" spc="-20" dirty="0">
                <a:latin typeface="Arial"/>
                <a:cs typeface="Arial"/>
              </a:rPr>
              <a:t>клеточной </a:t>
            </a:r>
            <a:r>
              <a:rPr sz="2400" spc="-10" dirty="0">
                <a:latin typeface="Arial"/>
                <a:cs typeface="Arial"/>
              </a:rPr>
              <a:t>популяции </a:t>
            </a:r>
            <a:r>
              <a:rPr sz="2400" spc="-5" dirty="0">
                <a:latin typeface="Arial"/>
                <a:cs typeface="Arial"/>
              </a:rPr>
              <a:t>– до  </a:t>
            </a:r>
            <a:r>
              <a:rPr sz="2400" spc="-10" dirty="0">
                <a:latin typeface="Arial"/>
                <a:cs typeface="Arial"/>
              </a:rPr>
              <a:t>уровня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популяций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организмов	</a:t>
            </a:r>
            <a:r>
              <a:rPr sz="2400" dirty="0">
                <a:latin typeface="Arial"/>
                <a:cs typeface="Arial"/>
              </a:rPr>
              <a:t>и </a:t>
            </a:r>
            <a:r>
              <a:rPr sz="2400" spc="-25" dirty="0">
                <a:latin typeface="Arial"/>
                <a:cs typeface="Arial"/>
              </a:rPr>
              <a:t>целых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экосистем.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Методологическая 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основа </a:t>
            </a:r>
            <a:r>
              <a:rPr sz="2400" spc="-5" dirty="0">
                <a:latin typeface="Arial"/>
                <a:cs typeface="Arial"/>
              </a:rPr>
              <a:t>системной биологии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–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175" y="120395"/>
            <a:ext cx="8452104" cy="582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5175" y="547116"/>
            <a:ext cx="8698992" cy="582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5175" y="973836"/>
            <a:ext cx="731520" cy="582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1208" y="973836"/>
            <a:ext cx="3176016" cy="5821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21735" y="973836"/>
            <a:ext cx="562356" cy="5821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8603" y="973836"/>
            <a:ext cx="4050792" cy="5821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83907" y="973836"/>
            <a:ext cx="556259" cy="582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659" y="1431036"/>
            <a:ext cx="402336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659" y="1735835"/>
            <a:ext cx="422148" cy="420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5384" y="1735835"/>
            <a:ext cx="400812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1772" y="1735835"/>
            <a:ext cx="1711452" cy="4206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28800" y="1735835"/>
            <a:ext cx="397763" cy="4206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2139" y="1735835"/>
            <a:ext cx="423672" cy="4206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61388" y="1735835"/>
            <a:ext cx="1969008" cy="4206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85971" y="1735835"/>
            <a:ext cx="399288" cy="4206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40835" y="1735835"/>
            <a:ext cx="470915" cy="4206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67328" y="1735835"/>
            <a:ext cx="402336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25240" y="1735835"/>
            <a:ext cx="4347971" cy="4206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7659" y="2040635"/>
            <a:ext cx="3840479" cy="4206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23715" y="2040635"/>
            <a:ext cx="832103" cy="4206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11396" y="2040635"/>
            <a:ext cx="422148" cy="4206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89120" y="2040635"/>
            <a:ext cx="1266444" cy="4206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11140" y="2040635"/>
            <a:ext cx="397763" cy="4206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64479" y="2040635"/>
            <a:ext cx="800100" cy="4206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20155" y="2040635"/>
            <a:ext cx="422148" cy="4206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97879" y="2040635"/>
            <a:ext cx="1976627" cy="4206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30083" y="2040635"/>
            <a:ext cx="400811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86471" y="2040635"/>
            <a:ext cx="524255" cy="4206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7659" y="2345435"/>
            <a:ext cx="1924812" cy="4206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08048" y="2345435"/>
            <a:ext cx="873251" cy="4206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36876" y="2345435"/>
            <a:ext cx="402336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94788" y="2345435"/>
            <a:ext cx="853439" cy="4206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03804" y="2345435"/>
            <a:ext cx="422147" cy="4206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81527" y="2345435"/>
            <a:ext cx="4558283" cy="4206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27659" y="2650235"/>
            <a:ext cx="2465832" cy="42062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49067" y="2650235"/>
            <a:ext cx="2325624" cy="4206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430267" y="2650235"/>
            <a:ext cx="458724" cy="42062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44567" y="2650235"/>
            <a:ext cx="2226564" cy="42062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426708" y="2650235"/>
            <a:ext cx="2147316" cy="42062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7659" y="2955035"/>
            <a:ext cx="2304288" cy="42062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87523" y="2955035"/>
            <a:ext cx="399288" cy="4206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342388" y="2955035"/>
            <a:ext cx="1498091" cy="42062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96055" y="2955035"/>
            <a:ext cx="397763" cy="4206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49396" y="2955035"/>
            <a:ext cx="481584" cy="42062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86555" y="2955035"/>
            <a:ext cx="400812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742944" y="2955035"/>
            <a:ext cx="1341120" cy="42062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39640" y="2955035"/>
            <a:ext cx="400812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96028" y="2955035"/>
            <a:ext cx="402336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27659" y="3259835"/>
            <a:ext cx="402336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7659" y="3564635"/>
            <a:ext cx="422148" cy="420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5384" y="3564635"/>
            <a:ext cx="400812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61772" y="3564635"/>
            <a:ext cx="2029967" cy="42062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147316" y="3564635"/>
            <a:ext cx="414528" cy="42062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217420" y="3564635"/>
            <a:ext cx="396239" cy="4206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69235" y="3564635"/>
            <a:ext cx="5003292" cy="42062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27659" y="3869435"/>
            <a:ext cx="8543544" cy="42062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27659" y="4174235"/>
            <a:ext cx="6147816" cy="42062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131052" y="4174235"/>
            <a:ext cx="402335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27659" y="4479035"/>
            <a:ext cx="402336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27659" y="4783835"/>
            <a:ext cx="422148" cy="420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5384" y="4783835"/>
            <a:ext cx="400812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1772" y="4783835"/>
            <a:ext cx="1536192" cy="42062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53539" y="4783835"/>
            <a:ext cx="466344" cy="42062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75460" y="4783835"/>
            <a:ext cx="6967728" cy="42062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27659" y="5088635"/>
            <a:ext cx="5437632" cy="42062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20867" y="5088635"/>
            <a:ext cx="408432" cy="42062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84876" y="5088635"/>
            <a:ext cx="402336" cy="4206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800" spc="-10" dirty="0">
                <a:solidFill>
                  <a:srgbClr val="000000"/>
                </a:solidFill>
              </a:rPr>
              <a:t>Смежные </a:t>
            </a:r>
            <a:r>
              <a:rPr sz="2800" spc="-5" dirty="0">
                <a:solidFill>
                  <a:srgbClr val="000000"/>
                </a:solidFill>
              </a:rPr>
              <a:t>дисциплины (и их объекты), из </a:t>
            </a:r>
            <a:r>
              <a:rPr sz="2800" spc="-15" dirty="0">
                <a:solidFill>
                  <a:srgbClr val="000000"/>
                </a:solidFill>
              </a:rPr>
              <a:t>которых,  </a:t>
            </a:r>
            <a:r>
              <a:rPr sz="2800" spc="-20" dirty="0">
                <a:solidFill>
                  <a:srgbClr val="000000"/>
                </a:solidFill>
              </a:rPr>
              <a:t>главным </a:t>
            </a:r>
            <a:r>
              <a:rPr sz="2800" spc="-5" dirty="0">
                <a:solidFill>
                  <a:srgbClr val="000000"/>
                </a:solidFill>
              </a:rPr>
              <a:t>образом, </a:t>
            </a:r>
            <a:r>
              <a:rPr sz="2800" spc="-15" dirty="0">
                <a:solidFill>
                  <a:srgbClr val="000000"/>
                </a:solidFill>
              </a:rPr>
              <a:t>берутся </a:t>
            </a:r>
            <a:r>
              <a:rPr sz="2800" dirty="0">
                <a:solidFill>
                  <a:srgbClr val="000000"/>
                </a:solidFill>
              </a:rPr>
              <a:t>и </a:t>
            </a:r>
            <a:r>
              <a:rPr sz="2800" spc="-10" dirty="0">
                <a:solidFill>
                  <a:srgbClr val="000000"/>
                </a:solidFill>
              </a:rPr>
              <a:t>анализируются </a:t>
            </a:r>
            <a:r>
              <a:rPr sz="2800" spc="-5" dirty="0">
                <a:solidFill>
                  <a:srgbClr val="000000"/>
                </a:solidFill>
              </a:rPr>
              <a:t>данные  в </a:t>
            </a:r>
            <a:r>
              <a:rPr sz="2800" spc="-10" dirty="0">
                <a:solidFill>
                  <a:srgbClr val="000000"/>
                </a:solidFill>
              </a:rPr>
              <a:t>биоинформатике </a:t>
            </a:r>
            <a:r>
              <a:rPr sz="2800" spc="-5" dirty="0">
                <a:solidFill>
                  <a:srgbClr val="000000"/>
                </a:solidFill>
              </a:rPr>
              <a:t>и </a:t>
            </a:r>
            <a:r>
              <a:rPr sz="2800" spc="-10" dirty="0">
                <a:solidFill>
                  <a:srgbClr val="000000"/>
                </a:solidFill>
              </a:rPr>
              <a:t>системной</a:t>
            </a:r>
            <a:r>
              <a:rPr sz="2800" spc="8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биологии:</a:t>
            </a:r>
            <a:endParaRPr sz="2800" dirty="0"/>
          </a:p>
        </p:txBody>
      </p:sp>
      <p:sp>
        <p:nvSpPr>
          <p:cNvPr id="71" name="object 71"/>
          <p:cNvSpPr txBox="1"/>
          <p:nvPr/>
        </p:nvSpPr>
        <p:spPr>
          <a:xfrm>
            <a:off x="8351011" y="6432448"/>
            <a:ext cx="2571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30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74065" y="1803653"/>
            <a:ext cx="8169909" cy="36842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marL="12700" marR="703580" algn="just">
              <a:lnSpc>
                <a:spcPct val="100000"/>
              </a:lnSpc>
              <a:buChar char="-"/>
              <a:tabLst>
                <a:tab pos="147320" algn="l"/>
              </a:tabLst>
            </a:pPr>
            <a:r>
              <a:rPr sz="2000" b="1" spc="-5" dirty="0">
                <a:solidFill>
                  <a:srgbClr val="0000FF"/>
                </a:solidFill>
                <a:latin typeface="Calibri"/>
                <a:cs typeface="Calibri"/>
              </a:rPr>
              <a:t>Протеомика </a:t>
            </a:r>
            <a:r>
              <a:rPr sz="2000" b="1" spc="-5" dirty="0">
                <a:latin typeface="Calibri"/>
                <a:cs typeface="Calibri"/>
              </a:rPr>
              <a:t>(</a:t>
            </a:r>
            <a:r>
              <a:rPr sz="2000" spc="-5" dirty="0">
                <a:latin typeface="Calibri"/>
                <a:cs typeface="Calibri"/>
              </a:rPr>
              <a:t>транслятомика </a:t>
            </a:r>
            <a:r>
              <a:rPr sz="2000" dirty="0">
                <a:latin typeface="Calibri"/>
                <a:cs typeface="Calibri"/>
              </a:rPr>
              <a:t>– </a:t>
            </a:r>
            <a:r>
              <a:rPr sz="2000" spc="-10" dirty="0">
                <a:latin typeface="Calibri"/>
                <a:cs typeface="Calibri"/>
              </a:rPr>
              <a:t>более редкое </a:t>
            </a:r>
            <a:r>
              <a:rPr sz="2000" dirty="0">
                <a:latin typeface="Calibri"/>
                <a:cs typeface="Calibri"/>
              </a:rPr>
              <a:t>название): измерения  </a:t>
            </a:r>
            <a:r>
              <a:rPr sz="2000" spc="-10" dirty="0">
                <a:latin typeface="Calibri"/>
                <a:cs typeface="Calibri"/>
              </a:rPr>
              <a:t>белков </a:t>
            </a:r>
            <a:r>
              <a:rPr sz="2000" dirty="0">
                <a:latin typeface="Calibri"/>
                <a:cs typeface="Calibri"/>
              </a:rPr>
              <a:t>и </a:t>
            </a:r>
            <a:r>
              <a:rPr sz="2000" spc="-5" dirty="0">
                <a:latin typeface="Calibri"/>
                <a:cs typeface="Calibri"/>
              </a:rPr>
              <a:t>пептидов </a:t>
            </a:r>
            <a:r>
              <a:rPr sz="2000" dirty="0">
                <a:latin typeface="Calibri"/>
                <a:cs typeface="Calibri"/>
              </a:rPr>
              <a:t>при помощи </a:t>
            </a:r>
            <a:r>
              <a:rPr sz="2000" spc="-5" dirty="0">
                <a:latin typeface="Calibri"/>
                <a:cs typeface="Calibri"/>
              </a:rPr>
              <a:t>двух-мерного </a:t>
            </a:r>
            <a:r>
              <a:rPr sz="2000" spc="-10" dirty="0">
                <a:latin typeface="Calibri"/>
                <a:cs typeface="Calibri"/>
              </a:rPr>
              <a:t>гель-электрофореза </a:t>
            </a:r>
            <a:r>
              <a:rPr sz="2000" dirty="0">
                <a:latin typeface="Calibri"/>
                <a:cs typeface="Calibri"/>
              </a:rPr>
              <a:t>в  </a:t>
            </a:r>
            <a:r>
              <a:rPr sz="2000" spc="-5" dirty="0">
                <a:latin typeface="Calibri"/>
                <a:cs typeface="Calibri"/>
              </a:rPr>
              <a:t>комбинации </a:t>
            </a:r>
            <a:r>
              <a:rPr sz="2000" dirty="0">
                <a:latin typeface="Calibri"/>
                <a:cs typeface="Calibri"/>
              </a:rPr>
              <a:t>с </a:t>
            </a:r>
            <a:r>
              <a:rPr sz="2000" spc="-10" dirty="0">
                <a:latin typeface="Calibri"/>
                <a:cs typeface="Calibri"/>
              </a:rPr>
              <a:t>HPLC </a:t>
            </a:r>
            <a:r>
              <a:rPr sz="2000" dirty="0">
                <a:latin typeface="Calibri"/>
                <a:cs typeface="Calibri"/>
              </a:rPr>
              <a:t>масс-спектрометрией, и других</a:t>
            </a:r>
            <a:r>
              <a:rPr sz="2000" spc="-1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детекторов.</a:t>
            </a:r>
            <a:endParaRPr sz="2000" dirty="0">
              <a:latin typeface="Calibri"/>
              <a:cs typeface="Calibri"/>
            </a:endParaRPr>
          </a:p>
          <a:p>
            <a:pPr marL="12700" marR="301625">
              <a:lnSpc>
                <a:spcPct val="100000"/>
              </a:lnSpc>
            </a:pPr>
            <a:r>
              <a:rPr sz="2000" spc="-15" dirty="0">
                <a:latin typeface="Calibri"/>
                <a:cs typeface="Calibri"/>
              </a:rPr>
              <a:t>Подразделяется </a:t>
            </a:r>
            <a:r>
              <a:rPr sz="2000" dirty="0">
                <a:latin typeface="Calibri"/>
                <a:cs typeface="Calibri"/>
              </a:rPr>
              <a:t>на </a:t>
            </a:r>
            <a:r>
              <a:rPr sz="2000" spc="-5" dirty="0">
                <a:latin typeface="Calibri"/>
                <a:cs typeface="Calibri"/>
              </a:rPr>
              <a:t>фосфопротеомикс, </a:t>
            </a:r>
            <a:r>
              <a:rPr sz="2000" spc="-10" dirty="0">
                <a:latin typeface="Calibri"/>
                <a:cs typeface="Calibri"/>
              </a:rPr>
              <a:t>гликопротеомикс, </a:t>
            </a:r>
            <a:r>
              <a:rPr sz="2000" dirty="0">
                <a:latin typeface="Calibri"/>
                <a:cs typeface="Calibri"/>
              </a:rPr>
              <a:t>мембранный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и  </a:t>
            </a:r>
            <a:r>
              <a:rPr sz="2000" spc="-5" dirty="0">
                <a:latin typeface="Calibri"/>
                <a:cs typeface="Calibri"/>
              </a:rPr>
              <a:t>эндомембранный </a:t>
            </a:r>
            <a:r>
              <a:rPr sz="2000" spc="-10" dirty="0">
                <a:latin typeface="Calibri"/>
                <a:cs typeface="Calibri"/>
              </a:rPr>
              <a:t>протемикс </a:t>
            </a:r>
            <a:r>
              <a:rPr sz="2000" dirty="0">
                <a:latin typeface="Calibri"/>
                <a:cs typeface="Calibri"/>
              </a:rPr>
              <a:t>и др.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типы.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Char char="-"/>
              <a:tabLst>
                <a:tab pos="147320" algn="l"/>
              </a:tabLst>
            </a:pPr>
            <a:r>
              <a:rPr sz="2000" b="1" spc="-5" dirty="0">
                <a:solidFill>
                  <a:srgbClr val="0000FF"/>
                </a:solidFill>
                <a:latin typeface="Calibri"/>
                <a:cs typeface="Calibri"/>
              </a:rPr>
              <a:t>Метаболомика: </a:t>
            </a:r>
            <a:r>
              <a:rPr sz="2000" dirty="0">
                <a:latin typeface="Calibri"/>
                <a:cs typeface="Calibri"/>
              </a:rPr>
              <a:t>измерение соотношения, разнообразия и  </a:t>
            </a:r>
            <a:r>
              <a:rPr sz="2000" spc="-10" dirty="0">
                <a:latin typeface="Calibri"/>
                <a:cs typeface="Calibri"/>
              </a:rPr>
              <a:t>распределения, </a:t>
            </a:r>
            <a:r>
              <a:rPr sz="2000" dirty="0">
                <a:latin typeface="Calibri"/>
                <a:cs typeface="Calibri"/>
              </a:rPr>
              <a:t>а </a:t>
            </a:r>
            <a:r>
              <a:rPr sz="2000" spc="-5" dirty="0">
                <a:latin typeface="Calibri"/>
                <a:cs typeface="Calibri"/>
              </a:rPr>
              <a:t>также </a:t>
            </a:r>
            <a:r>
              <a:rPr sz="2000" dirty="0">
                <a:latin typeface="Calibri"/>
                <a:cs typeface="Calibri"/>
              </a:rPr>
              <a:t>связи с </a:t>
            </a:r>
            <a:r>
              <a:rPr sz="2000" spc="-5" dirty="0">
                <a:latin typeface="Calibri"/>
                <a:cs typeface="Calibri"/>
              </a:rPr>
              <a:t>функциями </a:t>
            </a:r>
            <a:r>
              <a:rPr sz="2000" dirty="0">
                <a:latin typeface="Calibri"/>
                <a:cs typeface="Calibri"/>
              </a:rPr>
              <a:t>организма </a:t>
            </a:r>
            <a:r>
              <a:rPr sz="2000" spc="-5" dirty="0">
                <a:latin typeface="Calibri"/>
                <a:cs typeface="Calibri"/>
              </a:rPr>
              <a:t>небольших </a:t>
            </a:r>
            <a:r>
              <a:rPr sz="2000" spc="-15" dirty="0">
                <a:latin typeface="Calibri"/>
                <a:cs typeface="Calibri"/>
              </a:rPr>
              <a:t>молекул  (т.н. </a:t>
            </a:r>
            <a:r>
              <a:rPr sz="2000" spc="-5" dirty="0">
                <a:latin typeface="Calibri"/>
                <a:cs typeface="Calibri"/>
              </a:rPr>
              <a:t>метаболитов), </a:t>
            </a:r>
            <a:r>
              <a:rPr sz="2000" dirty="0">
                <a:latin typeface="Calibri"/>
                <a:cs typeface="Calibri"/>
              </a:rPr>
              <a:t>не </a:t>
            </a:r>
            <a:r>
              <a:rPr sz="2000" spc="-5" dirty="0">
                <a:latin typeface="Calibri"/>
                <a:cs typeface="Calibri"/>
              </a:rPr>
              <a:t>относящихся </a:t>
            </a:r>
            <a:r>
              <a:rPr sz="2000" dirty="0">
                <a:latin typeface="Calibri"/>
                <a:cs typeface="Calibri"/>
              </a:rPr>
              <a:t>к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биополимерам.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00FF"/>
              </a:buClr>
              <a:buFont typeface="Calibri"/>
              <a:buChar char="-"/>
            </a:pPr>
            <a:endParaRPr sz="2050" dirty="0">
              <a:latin typeface="Times New Roman"/>
              <a:cs typeface="Times New Roman"/>
            </a:endParaRPr>
          </a:p>
          <a:p>
            <a:pPr marL="12700" marR="135255">
              <a:lnSpc>
                <a:spcPct val="100000"/>
              </a:lnSpc>
              <a:buChar char="-"/>
              <a:tabLst>
                <a:tab pos="147320" algn="l"/>
              </a:tabLst>
            </a:pPr>
            <a:r>
              <a:rPr sz="2000" b="1" spc="-25" dirty="0">
                <a:solidFill>
                  <a:srgbClr val="0000FF"/>
                </a:solidFill>
                <a:latin typeface="Calibri"/>
                <a:cs typeface="Calibri"/>
              </a:rPr>
              <a:t>Гликомика: </a:t>
            </a:r>
            <a:r>
              <a:rPr sz="2000" dirty="0">
                <a:latin typeface="Calibri"/>
                <a:cs typeface="Calibri"/>
              </a:rPr>
              <a:t>измерение соотношения, разнообразия и </a:t>
            </a:r>
            <a:r>
              <a:rPr sz="2000" spc="-10" dirty="0">
                <a:latin typeface="Calibri"/>
                <a:cs typeface="Calibri"/>
              </a:rPr>
              <a:t>распределения, </a:t>
            </a:r>
            <a:r>
              <a:rPr sz="2000" dirty="0">
                <a:latin typeface="Calibri"/>
                <a:cs typeface="Calibri"/>
              </a:rPr>
              <a:t>а  </a:t>
            </a:r>
            <a:r>
              <a:rPr sz="2000" spc="-5" dirty="0">
                <a:latin typeface="Calibri"/>
                <a:cs typeface="Calibri"/>
              </a:rPr>
              <a:t>также </a:t>
            </a:r>
            <a:r>
              <a:rPr sz="2000" dirty="0">
                <a:latin typeface="Calibri"/>
                <a:cs typeface="Calibri"/>
              </a:rPr>
              <a:t>связи с </a:t>
            </a:r>
            <a:r>
              <a:rPr sz="2000" spc="-5" dirty="0">
                <a:latin typeface="Calibri"/>
                <a:cs typeface="Calibri"/>
              </a:rPr>
              <a:t>функциями </a:t>
            </a:r>
            <a:r>
              <a:rPr sz="2000" dirty="0">
                <a:latin typeface="Calibri"/>
                <a:cs typeface="Calibri"/>
              </a:rPr>
              <a:t>организма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углеводов.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175" y="120395"/>
            <a:ext cx="8452104" cy="582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5175" y="547116"/>
            <a:ext cx="8698992" cy="582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5175" y="973836"/>
            <a:ext cx="731520" cy="582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1208" y="973836"/>
            <a:ext cx="3176016" cy="5821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21735" y="973836"/>
            <a:ext cx="562356" cy="5821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8603" y="973836"/>
            <a:ext cx="4050792" cy="5821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83907" y="973836"/>
            <a:ext cx="556259" cy="582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8620" y="1464563"/>
            <a:ext cx="251460" cy="2606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659" y="1613916"/>
            <a:ext cx="422148" cy="420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5384" y="1613916"/>
            <a:ext cx="400812" cy="4206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1772" y="1613916"/>
            <a:ext cx="1776983" cy="4206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94332" y="1613916"/>
            <a:ext cx="467868" cy="4206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17776" y="1613916"/>
            <a:ext cx="6787896" cy="4206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7659" y="1918716"/>
            <a:ext cx="5574792" cy="4206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58028" y="1918716"/>
            <a:ext cx="402336" cy="4206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8620" y="2257044"/>
            <a:ext cx="251460" cy="2606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659" y="2406395"/>
            <a:ext cx="422148" cy="420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5384" y="2406395"/>
            <a:ext cx="400812" cy="4206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1772" y="2406395"/>
            <a:ext cx="2068067" cy="4206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85416" y="2406395"/>
            <a:ext cx="466344" cy="4206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07335" y="2406395"/>
            <a:ext cx="5239512" cy="4206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7659" y="2711195"/>
            <a:ext cx="5401056" cy="4206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84291" y="2711195"/>
            <a:ext cx="982980" cy="4206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22847" y="2711195"/>
            <a:ext cx="422148" cy="4206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00571" y="2711195"/>
            <a:ext cx="1397507" cy="4206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53656" y="2711195"/>
            <a:ext cx="402335" cy="4206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7659" y="3015995"/>
            <a:ext cx="2238756" cy="4206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21992" y="3015995"/>
            <a:ext cx="402336" cy="4206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8620" y="3354323"/>
            <a:ext cx="251460" cy="2606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7659" y="3503676"/>
            <a:ext cx="422148" cy="420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5384" y="3503676"/>
            <a:ext cx="400812" cy="4206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1772" y="3503676"/>
            <a:ext cx="3034283" cy="4206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51632" y="3503676"/>
            <a:ext cx="466344" cy="4206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73552" y="3503676"/>
            <a:ext cx="5285232" cy="4206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27659" y="3808476"/>
            <a:ext cx="7763256" cy="4206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7659" y="4113276"/>
            <a:ext cx="3963924" cy="4206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947159" y="4113276"/>
            <a:ext cx="402336" cy="4206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8620" y="4451603"/>
            <a:ext cx="251460" cy="2606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7659" y="4600955"/>
            <a:ext cx="422148" cy="420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5384" y="4600955"/>
            <a:ext cx="400812" cy="4206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1772" y="4600955"/>
            <a:ext cx="1495043" cy="42062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12391" y="4600955"/>
            <a:ext cx="396240" cy="4206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64207" y="4600955"/>
            <a:ext cx="542544" cy="42062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62327" y="4600955"/>
            <a:ext cx="1709927" cy="42062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27832" y="4600955"/>
            <a:ext cx="466344" cy="4206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49752" y="4600955"/>
            <a:ext cx="4076700" cy="42062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27659" y="4905755"/>
            <a:ext cx="6012180" cy="42062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95415" y="4905755"/>
            <a:ext cx="399288" cy="4206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050279" y="4905755"/>
            <a:ext cx="402336" cy="4206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88620" y="5244084"/>
            <a:ext cx="251460" cy="2606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7659" y="5393435"/>
            <a:ext cx="422148" cy="4206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5384" y="5393435"/>
            <a:ext cx="400812" cy="4206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61772" y="5393435"/>
            <a:ext cx="1336548" cy="42062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453896" y="5393435"/>
            <a:ext cx="467867" cy="4206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77339" y="5393435"/>
            <a:ext cx="5347716" cy="42062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580631" y="5393435"/>
            <a:ext cx="470916" cy="42062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707123" y="5393435"/>
            <a:ext cx="402335" cy="4206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765035" y="5393435"/>
            <a:ext cx="1309116" cy="42062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27659" y="5698235"/>
            <a:ext cx="4255008" cy="42062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238244" y="5698235"/>
            <a:ext cx="397763" cy="42062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291584" y="5698235"/>
            <a:ext cx="402336" cy="4206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800" spc="-10" dirty="0">
                <a:solidFill>
                  <a:srgbClr val="000000"/>
                </a:solidFill>
              </a:rPr>
              <a:t>Смежные </a:t>
            </a:r>
            <a:r>
              <a:rPr sz="2800" spc="-5" dirty="0">
                <a:solidFill>
                  <a:srgbClr val="000000"/>
                </a:solidFill>
              </a:rPr>
              <a:t>дисциплины (и их объекты), из </a:t>
            </a:r>
            <a:r>
              <a:rPr sz="2800" spc="-15" dirty="0">
                <a:solidFill>
                  <a:srgbClr val="000000"/>
                </a:solidFill>
              </a:rPr>
              <a:t>которых,  </a:t>
            </a:r>
            <a:r>
              <a:rPr sz="2800" spc="-20" dirty="0">
                <a:solidFill>
                  <a:srgbClr val="000000"/>
                </a:solidFill>
              </a:rPr>
              <a:t>главным </a:t>
            </a:r>
            <a:r>
              <a:rPr sz="2800" spc="-5" dirty="0">
                <a:solidFill>
                  <a:srgbClr val="000000"/>
                </a:solidFill>
              </a:rPr>
              <a:t>образом, </a:t>
            </a:r>
            <a:r>
              <a:rPr sz="2800" spc="-15" dirty="0">
                <a:solidFill>
                  <a:srgbClr val="000000"/>
                </a:solidFill>
              </a:rPr>
              <a:t>берутся </a:t>
            </a:r>
            <a:r>
              <a:rPr sz="2800" dirty="0">
                <a:solidFill>
                  <a:srgbClr val="000000"/>
                </a:solidFill>
              </a:rPr>
              <a:t>и </a:t>
            </a:r>
            <a:r>
              <a:rPr sz="2800" spc="-10" dirty="0">
                <a:solidFill>
                  <a:srgbClr val="000000"/>
                </a:solidFill>
              </a:rPr>
              <a:t>анализируются </a:t>
            </a:r>
            <a:r>
              <a:rPr sz="2800" spc="-5" dirty="0">
                <a:solidFill>
                  <a:srgbClr val="000000"/>
                </a:solidFill>
              </a:rPr>
              <a:t>данные  в </a:t>
            </a:r>
            <a:r>
              <a:rPr sz="2800" spc="-10" dirty="0">
                <a:solidFill>
                  <a:srgbClr val="000000"/>
                </a:solidFill>
              </a:rPr>
              <a:t>биоинформатике </a:t>
            </a:r>
            <a:r>
              <a:rPr sz="2800" spc="-5" dirty="0">
                <a:solidFill>
                  <a:srgbClr val="000000"/>
                </a:solidFill>
              </a:rPr>
              <a:t>и </a:t>
            </a:r>
            <a:r>
              <a:rPr sz="2800" spc="-10" dirty="0">
                <a:solidFill>
                  <a:srgbClr val="000000"/>
                </a:solidFill>
              </a:rPr>
              <a:t>системной</a:t>
            </a:r>
            <a:r>
              <a:rPr sz="2800" spc="85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биологии:</a:t>
            </a:r>
            <a:endParaRPr sz="2800" dirty="0"/>
          </a:p>
        </p:txBody>
      </p: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64" name="object 64"/>
          <p:cNvSpPr txBox="1"/>
          <p:nvPr/>
        </p:nvSpPr>
        <p:spPr>
          <a:xfrm>
            <a:off x="474065" y="1681734"/>
            <a:ext cx="8102600" cy="43903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har char="-"/>
              <a:tabLst>
                <a:tab pos="147320" algn="l"/>
              </a:tabLst>
            </a:pPr>
            <a:r>
              <a:rPr sz="2000" b="1" spc="-5" dirty="0">
                <a:solidFill>
                  <a:srgbClr val="0000FF"/>
                </a:solidFill>
                <a:latin typeface="Calibri"/>
                <a:cs typeface="Calibri"/>
              </a:rPr>
              <a:t>Липидомика: </a:t>
            </a:r>
            <a:r>
              <a:rPr sz="2000" dirty="0">
                <a:latin typeface="Calibri"/>
                <a:cs typeface="Calibri"/>
              </a:rPr>
              <a:t>измерение соотношения, разнообразия  и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распределения,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а </a:t>
            </a:r>
            <a:r>
              <a:rPr sz="2000" spc="-5" dirty="0">
                <a:latin typeface="Calibri"/>
                <a:cs typeface="Calibri"/>
              </a:rPr>
              <a:t>также </a:t>
            </a:r>
            <a:r>
              <a:rPr sz="2000" dirty="0">
                <a:latin typeface="Calibri"/>
                <a:cs typeface="Calibri"/>
              </a:rPr>
              <a:t>связи с </a:t>
            </a:r>
            <a:r>
              <a:rPr sz="2000" spc="-5" dirty="0">
                <a:latin typeface="Calibri"/>
                <a:cs typeface="Calibri"/>
              </a:rPr>
              <a:t>функциями </a:t>
            </a:r>
            <a:r>
              <a:rPr sz="2000" dirty="0">
                <a:latin typeface="Calibri"/>
                <a:cs typeface="Calibri"/>
              </a:rPr>
              <a:t>организма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липидов.</a:t>
            </a:r>
            <a:endParaRPr sz="2000" dirty="0">
              <a:latin typeface="Calibri"/>
              <a:cs typeface="Calibri"/>
            </a:endParaRPr>
          </a:p>
          <a:p>
            <a:pPr marL="12700" marR="1253490" algn="just">
              <a:lnSpc>
                <a:spcPct val="100000"/>
              </a:lnSpc>
              <a:spcBef>
                <a:spcPts val="1440"/>
              </a:spcBef>
              <a:buChar char="-"/>
              <a:tabLst>
                <a:tab pos="147320" algn="l"/>
              </a:tabLst>
            </a:pPr>
            <a:r>
              <a:rPr sz="2000" b="1" spc="-5" dirty="0">
                <a:solidFill>
                  <a:srgbClr val="0000FF"/>
                </a:solidFill>
                <a:latin typeface="Calibri"/>
                <a:cs typeface="Calibri"/>
              </a:rPr>
              <a:t>Интерактомика: </a:t>
            </a:r>
            <a:r>
              <a:rPr sz="2000" dirty="0">
                <a:latin typeface="Calibri"/>
                <a:cs typeface="Calibri"/>
              </a:rPr>
              <a:t>измерение и анализ </a:t>
            </a:r>
            <a:r>
              <a:rPr sz="2000" spc="-5" dirty="0">
                <a:latin typeface="Calibri"/>
                <a:cs typeface="Calibri"/>
              </a:rPr>
              <a:t>взаимодействий</a:t>
            </a:r>
            <a:r>
              <a:rPr sz="2000" spc="-114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между  молекулами, </a:t>
            </a:r>
            <a:r>
              <a:rPr sz="2000" spc="-5" dirty="0">
                <a:latin typeface="Calibri"/>
                <a:cs typeface="Calibri"/>
              </a:rPr>
              <a:t>химических реакций. </a:t>
            </a:r>
            <a:r>
              <a:rPr sz="2000" dirty="0">
                <a:latin typeface="Calibri"/>
                <a:cs typeface="Calibri"/>
              </a:rPr>
              <a:t>Например, </a:t>
            </a:r>
            <a:r>
              <a:rPr sz="2000" spc="-10" dirty="0">
                <a:latin typeface="Calibri"/>
                <a:cs typeface="Calibri"/>
              </a:rPr>
              <a:t>белок-белковые  </a:t>
            </a:r>
            <a:r>
              <a:rPr sz="2000" spc="-5" dirty="0">
                <a:latin typeface="Calibri"/>
                <a:cs typeface="Calibri"/>
              </a:rPr>
              <a:t>взаимодействия.</a:t>
            </a:r>
            <a:endParaRPr sz="2000" dirty="0">
              <a:latin typeface="Calibri"/>
              <a:cs typeface="Calibri"/>
            </a:endParaRPr>
          </a:p>
          <a:p>
            <a:pPr marL="12700" marR="250190">
              <a:lnSpc>
                <a:spcPct val="100000"/>
              </a:lnSpc>
              <a:spcBef>
                <a:spcPts val="1440"/>
              </a:spcBef>
              <a:buChar char="-"/>
              <a:tabLst>
                <a:tab pos="147320" algn="l"/>
              </a:tabLst>
            </a:pPr>
            <a:r>
              <a:rPr sz="2000" b="1" spc="-5" dirty="0">
                <a:solidFill>
                  <a:srgbClr val="0000FF"/>
                </a:solidFill>
                <a:latin typeface="Calibri"/>
                <a:cs typeface="Calibri"/>
              </a:rPr>
              <a:t>Нейроэлектродинамика: </a:t>
            </a:r>
            <a:r>
              <a:rPr sz="2000" dirty="0">
                <a:latin typeface="Calibri"/>
                <a:cs typeface="Calibri"/>
              </a:rPr>
              <a:t>анализ организация и </a:t>
            </a:r>
            <a:r>
              <a:rPr sz="2000" spc="-5" dirty="0">
                <a:latin typeface="Calibri"/>
                <a:cs typeface="Calibri"/>
              </a:rPr>
              <a:t>функция </a:t>
            </a:r>
            <a:r>
              <a:rPr sz="2000" dirty="0">
                <a:latin typeface="Calibri"/>
                <a:cs typeface="Calibri"/>
              </a:rPr>
              <a:t>нейронов</a:t>
            </a:r>
            <a:r>
              <a:rPr sz="2000" spc="-114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как  </a:t>
            </a:r>
            <a:r>
              <a:rPr sz="2000" spc="-5" dirty="0">
                <a:latin typeface="Calibri"/>
                <a:cs typeface="Calibri"/>
              </a:rPr>
              <a:t>динамической системы, </a:t>
            </a:r>
            <a:r>
              <a:rPr sz="2000" dirty="0">
                <a:latin typeface="Calibri"/>
                <a:cs typeface="Calibri"/>
              </a:rPr>
              <a:t>способной обрабатывать информацию при  помощи </a:t>
            </a:r>
            <a:r>
              <a:rPr sz="2000" spc="-5" dirty="0">
                <a:latin typeface="Calibri"/>
                <a:cs typeface="Calibri"/>
              </a:rPr>
              <a:t>электрических</a:t>
            </a:r>
            <a:r>
              <a:rPr sz="2000" spc="-1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сигналов.</a:t>
            </a:r>
          </a:p>
          <a:p>
            <a:pPr marL="146685" indent="-133985">
              <a:lnSpc>
                <a:spcPct val="100000"/>
              </a:lnSpc>
              <a:spcBef>
                <a:spcPts val="1440"/>
              </a:spcBef>
              <a:buChar char="-"/>
              <a:tabLst>
                <a:tab pos="147320" algn="l"/>
              </a:tabLst>
            </a:pPr>
            <a:r>
              <a:rPr sz="2000" b="1" dirty="0">
                <a:solidFill>
                  <a:srgbClr val="0000FF"/>
                </a:solidFill>
                <a:latin typeface="Calibri"/>
                <a:cs typeface="Calibri"/>
              </a:rPr>
              <a:t>Иономика и </a:t>
            </a:r>
            <a:r>
              <a:rPr sz="2000" b="1" spc="-10" dirty="0">
                <a:solidFill>
                  <a:srgbClr val="0000FF"/>
                </a:solidFill>
                <a:latin typeface="Calibri"/>
                <a:cs typeface="Calibri"/>
              </a:rPr>
              <a:t>флаксомика: </a:t>
            </a:r>
            <a:r>
              <a:rPr sz="2000" spc="-5" dirty="0">
                <a:latin typeface="Calibri"/>
                <a:cs typeface="Calibri"/>
              </a:rPr>
              <a:t>области, </a:t>
            </a:r>
            <a:r>
              <a:rPr sz="2000" dirty="0">
                <a:latin typeface="Calibri"/>
                <a:cs typeface="Calibri"/>
              </a:rPr>
              <a:t>изучающие активности</a:t>
            </a:r>
            <a:r>
              <a:rPr sz="2000" spc="-1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и</a:t>
            </a: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распределение </a:t>
            </a:r>
            <a:r>
              <a:rPr sz="2000" dirty="0">
                <a:latin typeface="Calibri"/>
                <a:cs typeface="Calibri"/>
              </a:rPr>
              <a:t>ионов и их </a:t>
            </a:r>
            <a:r>
              <a:rPr sz="2000" spc="-10" dirty="0">
                <a:latin typeface="Calibri"/>
                <a:cs typeface="Calibri"/>
              </a:rPr>
              <a:t>потоков,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соответственно.</a:t>
            </a:r>
            <a:endParaRPr sz="2000" dirty="0">
              <a:latin typeface="Calibri"/>
              <a:cs typeface="Calibri"/>
            </a:endParaRPr>
          </a:p>
          <a:p>
            <a:pPr marL="146685" indent="-133985">
              <a:lnSpc>
                <a:spcPct val="100000"/>
              </a:lnSpc>
              <a:spcBef>
                <a:spcPts val="1440"/>
              </a:spcBef>
              <a:buChar char="-"/>
              <a:tabLst>
                <a:tab pos="147320" algn="l"/>
              </a:tabLst>
            </a:pPr>
            <a:r>
              <a:rPr sz="2000" b="1" spc="-5" dirty="0">
                <a:solidFill>
                  <a:srgbClr val="0000FF"/>
                </a:solidFill>
                <a:latin typeface="Calibri"/>
                <a:cs typeface="Calibri"/>
              </a:rPr>
              <a:t>Биомика: </a:t>
            </a:r>
            <a:r>
              <a:rPr sz="2000" dirty="0">
                <a:latin typeface="Calibri"/>
                <a:cs typeface="Calibri"/>
              </a:rPr>
              <a:t>системный анализ биома (проявлений жизни –</a:t>
            </a:r>
            <a:r>
              <a:rPr sz="2000" spc="-1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явлений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присущих </a:t>
            </a:r>
            <a:r>
              <a:rPr sz="2000" spc="-15" dirty="0">
                <a:latin typeface="Calibri"/>
                <a:cs typeface="Calibri"/>
              </a:rPr>
              <a:t>только </a:t>
            </a:r>
            <a:r>
              <a:rPr sz="2000" dirty="0">
                <a:latin typeface="Calibri"/>
                <a:cs typeface="Calibri"/>
              </a:rPr>
              <a:t>живым</a:t>
            </a:r>
            <a:r>
              <a:rPr sz="2000" spc="-1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системам).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71844" y="176784"/>
            <a:ext cx="630935" cy="6598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59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Инструменты системной</a:t>
            </a:r>
            <a:r>
              <a:rPr spc="-60" dirty="0"/>
              <a:t> </a:t>
            </a:r>
            <a:r>
              <a:rPr spc="-5" dirty="0"/>
              <a:t>биологии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02437" y="818134"/>
            <a:ext cx="640080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044064" algn="l"/>
                <a:tab pos="2374900" algn="l"/>
                <a:tab pos="3588385" algn="l"/>
                <a:tab pos="5153660" algn="l"/>
              </a:tabLst>
            </a:pPr>
            <a:r>
              <a:rPr sz="2400" spc="-10" dirty="0">
                <a:latin typeface="Calibri"/>
                <a:cs typeface="Calibri"/>
              </a:rPr>
              <a:t>Исследования	</a:t>
            </a:r>
            <a:r>
              <a:rPr sz="2400" dirty="0">
                <a:latin typeface="Calibri"/>
                <a:cs typeface="Calibri"/>
              </a:rPr>
              <a:t>в	</a:t>
            </a:r>
            <a:r>
              <a:rPr sz="2400" spc="-10" dirty="0">
                <a:latin typeface="Calibri"/>
                <a:cs typeface="Calibri"/>
              </a:rPr>
              <a:t>области	системной	биологии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61378" y="818134"/>
            <a:ext cx="15684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64235" algn="l"/>
              </a:tabLst>
            </a:pPr>
            <a:r>
              <a:rPr sz="2400" dirty="0">
                <a:latin typeface="Calibri"/>
                <a:cs typeface="Calibri"/>
              </a:rPr>
              <a:t>ча</a:t>
            </a:r>
            <a:r>
              <a:rPr sz="2400" spc="-20" dirty="0">
                <a:latin typeface="Calibri"/>
                <a:cs typeface="Calibri"/>
              </a:rPr>
              <a:t>щ</a:t>
            </a:r>
            <a:r>
              <a:rPr sz="2400" dirty="0">
                <a:latin typeface="Calibri"/>
                <a:cs typeface="Calibri"/>
              </a:rPr>
              <a:t>е	все</a:t>
            </a:r>
            <a:r>
              <a:rPr sz="2400" spc="-25" dirty="0">
                <a:latin typeface="Calibri"/>
                <a:cs typeface="Calibri"/>
              </a:rPr>
              <a:t>г</a:t>
            </a:r>
            <a:r>
              <a:rPr sz="2400" spc="-5" dirty="0">
                <a:latin typeface="Calibri"/>
                <a:cs typeface="Calibri"/>
              </a:rPr>
              <a:t>о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pc="-5" dirty="0"/>
              <a:t>заключаются </a:t>
            </a:r>
            <a:r>
              <a:rPr dirty="0"/>
              <a:t>в </a:t>
            </a:r>
            <a:r>
              <a:rPr spc="-10" dirty="0"/>
              <a:t>разработке </a:t>
            </a:r>
            <a:r>
              <a:rPr spc="-25" dirty="0"/>
              <a:t>модели </a:t>
            </a:r>
            <a:r>
              <a:rPr spc="-5" dirty="0"/>
              <a:t>сложной </a:t>
            </a:r>
            <a:r>
              <a:rPr spc="-10" dirty="0"/>
              <a:t>биологической  </a:t>
            </a:r>
            <a:r>
              <a:rPr spc="-5" dirty="0"/>
              <a:t>системы, </a:t>
            </a:r>
            <a:r>
              <a:rPr spc="-25" dirty="0"/>
              <a:t>то </a:t>
            </a:r>
            <a:r>
              <a:rPr dirty="0"/>
              <a:t>есть </a:t>
            </a:r>
            <a:r>
              <a:rPr spc="-20" dirty="0"/>
              <a:t>модели, </a:t>
            </a:r>
            <a:r>
              <a:rPr spc="-5" dirty="0"/>
              <a:t>сконструированной на основе  </a:t>
            </a:r>
            <a:r>
              <a:rPr spc="-10" dirty="0"/>
              <a:t>количественных </a:t>
            </a:r>
            <a:r>
              <a:rPr dirty="0"/>
              <a:t>данных </a:t>
            </a:r>
            <a:r>
              <a:rPr spc="-5" dirty="0"/>
              <a:t>об элементарных </a:t>
            </a:r>
            <a:r>
              <a:rPr spc="-10" dirty="0"/>
              <a:t>процессах,  </a:t>
            </a:r>
            <a:r>
              <a:rPr spc="-5" dirty="0"/>
              <a:t>составляющих</a:t>
            </a:r>
            <a:r>
              <a:rPr spc="-75" dirty="0"/>
              <a:t> </a:t>
            </a:r>
            <a:r>
              <a:rPr spc="-15" dirty="0"/>
              <a:t>систему.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23994" y="3013202"/>
            <a:ext cx="92138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сис</a:t>
            </a:r>
            <a:r>
              <a:rPr sz="2400" spc="-35" dirty="0">
                <a:latin typeface="Calibri"/>
                <a:cs typeface="Calibri"/>
              </a:rPr>
              <a:t>т</a:t>
            </a:r>
            <a:r>
              <a:rPr sz="2400" dirty="0">
                <a:latin typeface="Calibri"/>
                <a:cs typeface="Calibri"/>
              </a:rPr>
              <a:t>ем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55640" y="3013202"/>
            <a:ext cx="7518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м</a:t>
            </a:r>
            <a:r>
              <a:rPr sz="2400" spc="-15" dirty="0">
                <a:latin typeface="Calibri"/>
                <a:cs typeface="Calibri"/>
              </a:rPr>
              <a:t>о</a:t>
            </a:r>
            <a:r>
              <a:rPr sz="2400" dirty="0">
                <a:latin typeface="Calibri"/>
                <a:cs typeface="Calibri"/>
              </a:rPr>
              <a:t>г</a:t>
            </a:r>
            <a:r>
              <a:rPr sz="2400" spc="-10" dirty="0">
                <a:latin typeface="Calibri"/>
                <a:cs typeface="Calibri"/>
              </a:rPr>
              <a:t>у</a:t>
            </a:r>
            <a:r>
              <a:rPr sz="2400" spc="-5" dirty="0">
                <a:latin typeface="Calibri"/>
                <a:cs typeface="Calibri"/>
              </a:rPr>
              <a:t>т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18121" y="3013202"/>
            <a:ext cx="171005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при</a:t>
            </a:r>
            <a:r>
              <a:rPr sz="2400" spc="-10" dirty="0">
                <a:latin typeface="Calibri"/>
                <a:cs typeface="Calibri"/>
              </a:rPr>
              <a:t>м</a:t>
            </a:r>
            <a:r>
              <a:rPr sz="2400" dirty="0">
                <a:latin typeface="Calibri"/>
                <a:cs typeface="Calibri"/>
              </a:rPr>
              <a:t>е</a:t>
            </a:r>
            <a:r>
              <a:rPr sz="2400" spc="10" dirty="0">
                <a:latin typeface="Calibri"/>
                <a:cs typeface="Calibri"/>
              </a:rPr>
              <a:t>н</a:t>
            </a:r>
            <a:r>
              <a:rPr sz="2400" dirty="0">
                <a:latin typeface="Calibri"/>
                <a:cs typeface="Calibri"/>
              </a:rPr>
              <a:t>яться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2437" y="3013202"/>
            <a:ext cx="3810000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845819" algn="l"/>
                <a:tab pos="2234565" algn="l"/>
                <a:tab pos="2409825" algn="l"/>
              </a:tabLst>
            </a:pPr>
            <a:r>
              <a:rPr sz="2400" spc="-5" dirty="0">
                <a:latin typeface="Calibri"/>
                <a:cs typeface="Calibri"/>
              </a:rPr>
              <a:t>Для	</a:t>
            </a:r>
            <a:r>
              <a:rPr sz="2400" dirty="0">
                <a:latin typeface="Calibri"/>
                <a:cs typeface="Calibri"/>
              </a:rPr>
              <a:t>анализа	п</a:t>
            </a:r>
            <a:r>
              <a:rPr sz="2400" spc="-60" dirty="0">
                <a:latin typeface="Calibri"/>
                <a:cs typeface="Calibri"/>
              </a:rPr>
              <a:t>о</a:t>
            </a:r>
            <a:r>
              <a:rPr sz="2400" dirty="0">
                <a:latin typeface="Calibri"/>
                <a:cs typeface="Calibri"/>
              </a:rPr>
              <a:t>лученных  </a:t>
            </a:r>
            <a:r>
              <a:rPr sz="2400" spc="-5" dirty="0">
                <a:latin typeface="Calibri"/>
                <a:cs typeface="Calibri"/>
              </a:rPr>
              <a:t>математические		</a:t>
            </a:r>
            <a:r>
              <a:rPr sz="2400" spc="-20" dirty="0">
                <a:latin typeface="Calibri"/>
                <a:cs typeface="Calibri"/>
              </a:rPr>
              <a:t>методы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59173" y="3378961"/>
            <a:ext cx="328739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875155" algn="l"/>
              </a:tabLst>
            </a:pPr>
            <a:r>
              <a:rPr sz="2400" dirty="0">
                <a:latin typeface="Calibri"/>
                <a:cs typeface="Calibri"/>
              </a:rPr>
              <a:t>н</a:t>
            </a:r>
            <a:r>
              <a:rPr sz="2400" spc="-35" dirty="0">
                <a:latin typeface="Calibri"/>
                <a:cs typeface="Calibri"/>
              </a:rPr>
              <a:t>е</a:t>
            </a:r>
            <a:r>
              <a:rPr sz="2400" dirty="0">
                <a:latin typeface="Calibri"/>
                <a:cs typeface="Calibri"/>
              </a:rPr>
              <a:t>ли</a:t>
            </a:r>
            <a:r>
              <a:rPr sz="2400" spc="5" dirty="0">
                <a:latin typeface="Calibri"/>
                <a:cs typeface="Calibri"/>
              </a:rPr>
              <a:t>н</a:t>
            </a:r>
            <a:r>
              <a:rPr sz="2400" dirty="0">
                <a:latin typeface="Calibri"/>
                <a:cs typeface="Calibri"/>
              </a:rPr>
              <a:t>ейной	д</a:t>
            </a:r>
            <a:r>
              <a:rPr sz="2400" spc="10" dirty="0">
                <a:latin typeface="Calibri"/>
                <a:cs typeface="Calibri"/>
              </a:rPr>
              <a:t>и</a:t>
            </a:r>
            <a:r>
              <a:rPr sz="2400" dirty="0">
                <a:latin typeface="Calibri"/>
                <a:cs typeface="Calibri"/>
              </a:rPr>
              <a:t>намики,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75938" y="3744721"/>
            <a:ext cx="66929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либо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52135" y="3744721"/>
            <a:ext cx="204597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исп</a:t>
            </a:r>
            <a:r>
              <a:rPr sz="2400" spc="-55" dirty="0">
                <a:latin typeface="Calibri"/>
                <a:cs typeface="Calibri"/>
              </a:rPr>
              <a:t>о</a:t>
            </a:r>
            <a:r>
              <a:rPr sz="2400" dirty="0">
                <a:latin typeface="Calibri"/>
                <a:cs typeface="Calibri"/>
              </a:rPr>
              <a:t>льзов</a:t>
            </a:r>
            <a:r>
              <a:rPr sz="2400" spc="-10" dirty="0">
                <a:latin typeface="Calibri"/>
                <a:cs typeface="Calibri"/>
              </a:rPr>
              <a:t>а</a:t>
            </a:r>
            <a:r>
              <a:rPr sz="2400" dirty="0">
                <a:latin typeface="Calibri"/>
                <a:cs typeface="Calibri"/>
              </a:rPr>
              <a:t>ться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83169" y="3378961"/>
            <a:ext cx="944880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 marR="5080" indent="-2286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т</a:t>
            </a:r>
            <a:r>
              <a:rPr sz="2400" dirty="0">
                <a:latin typeface="Calibri"/>
                <a:cs typeface="Calibri"/>
              </a:rPr>
              <a:t>еории  </a:t>
            </a:r>
            <a:r>
              <a:rPr sz="2400" spc="-35" dirty="0">
                <a:latin typeface="Calibri"/>
                <a:cs typeface="Calibri"/>
              </a:rPr>
              <a:t>т</a:t>
            </a:r>
            <a:r>
              <a:rPr sz="2400" dirty="0">
                <a:latin typeface="Calibri"/>
                <a:cs typeface="Calibri"/>
              </a:rPr>
              <a:t>еория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23182" y="4842382"/>
            <a:ext cx="12998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изучения,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97144" y="4842382"/>
            <a:ext cx="128651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б</a:t>
            </a:r>
            <a:r>
              <a:rPr sz="2400" spc="-50" dirty="0">
                <a:latin typeface="Calibri"/>
                <a:cs typeface="Calibri"/>
              </a:rPr>
              <a:t>о</a:t>
            </a:r>
            <a:r>
              <a:rPr sz="2400" dirty="0">
                <a:latin typeface="Calibri"/>
                <a:cs typeface="Calibri"/>
              </a:rPr>
              <a:t>льшо</a:t>
            </a:r>
            <a:r>
              <a:rPr sz="2400" spc="-30" dirty="0">
                <a:latin typeface="Calibri"/>
                <a:cs typeface="Calibri"/>
              </a:rPr>
              <a:t>г</a:t>
            </a:r>
            <a:r>
              <a:rPr sz="2400" spc="-5" dirty="0">
                <a:latin typeface="Calibri"/>
                <a:cs typeface="Calibri"/>
              </a:rPr>
              <a:t>о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57390" y="4842382"/>
            <a:ext cx="147193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5" dirty="0">
                <a:latin typeface="Calibri"/>
                <a:cs typeface="Calibri"/>
              </a:rPr>
              <a:t>к</a:t>
            </a:r>
            <a:r>
              <a:rPr sz="2400" spc="-60" dirty="0">
                <a:latin typeface="Calibri"/>
                <a:cs typeface="Calibri"/>
              </a:rPr>
              <a:t>о</a:t>
            </a:r>
            <a:r>
              <a:rPr sz="2400" dirty="0">
                <a:latin typeface="Calibri"/>
                <a:cs typeface="Calibri"/>
              </a:rPr>
              <a:t>личе</a:t>
            </a:r>
            <a:r>
              <a:rPr sz="2400" spc="5" dirty="0">
                <a:latin typeface="Calibri"/>
                <a:cs typeface="Calibri"/>
              </a:rPr>
              <a:t>с</a:t>
            </a:r>
            <a:r>
              <a:rPr sz="2400" spc="-5" dirty="0">
                <a:latin typeface="Calibri"/>
                <a:cs typeface="Calibri"/>
              </a:rPr>
              <a:t>тва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2437" y="3744721"/>
            <a:ext cx="3630295" cy="1858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819910" algn="l"/>
              </a:tabLst>
            </a:pPr>
            <a:r>
              <a:rPr sz="2400" dirty="0">
                <a:latin typeface="Calibri"/>
                <a:cs typeface="Calibri"/>
              </a:rPr>
              <a:t>случайных	</a:t>
            </a:r>
            <a:r>
              <a:rPr sz="2400" spc="-5" dirty="0">
                <a:latin typeface="Calibri"/>
                <a:cs typeface="Calibri"/>
              </a:rPr>
              <a:t>процессов,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управления.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903605" algn="l"/>
                <a:tab pos="2489200" algn="l"/>
              </a:tabLst>
            </a:pPr>
            <a:r>
              <a:rPr sz="2400" spc="-5" dirty="0">
                <a:latin typeface="Calibri"/>
                <a:cs typeface="Calibri"/>
              </a:rPr>
              <a:t>Из-за	сложности	</a:t>
            </a:r>
            <a:r>
              <a:rPr sz="2400" dirty="0">
                <a:latin typeface="Calibri"/>
                <a:cs typeface="Calibri"/>
              </a:rPr>
              <a:t>объекта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974214" algn="l"/>
              </a:tabLst>
            </a:pPr>
            <a:r>
              <a:rPr sz="2400" dirty="0">
                <a:latin typeface="Calibri"/>
                <a:cs typeface="Calibri"/>
              </a:rPr>
              <a:t>парам</a:t>
            </a:r>
            <a:r>
              <a:rPr sz="2400" spc="-15" dirty="0">
                <a:latin typeface="Calibri"/>
                <a:cs typeface="Calibri"/>
              </a:rPr>
              <a:t>е</a:t>
            </a:r>
            <a:r>
              <a:rPr sz="2400" dirty="0">
                <a:latin typeface="Calibri"/>
                <a:cs typeface="Calibri"/>
              </a:rPr>
              <a:t>тр</a:t>
            </a:r>
            <a:r>
              <a:rPr sz="2400" spc="-15" dirty="0">
                <a:latin typeface="Calibri"/>
                <a:cs typeface="Calibri"/>
              </a:rPr>
              <a:t>о</a:t>
            </a:r>
            <a:r>
              <a:rPr sz="2400" spc="10" dirty="0">
                <a:latin typeface="Calibri"/>
                <a:cs typeface="Calibri"/>
              </a:rPr>
              <a:t>в</a:t>
            </a:r>
            <a:r>
              <a:rPr sz="2400" dirty="0">
                <a:latin typeface="Calibri"/>
                <a:cs typeface="Calibri"/>
              </a:rPr>
              <a:t>,	пер</a:t>
            </a:r>
            <a:r>
              <a:rPr sz="2400" spc="-10" dirty="0">
                <a:latin typeface="Calibri"/>
                <a:cs typeface="Calibri"/>
              </a:rPr>
              <a:t>е</a:t>
            </a:r>
            <a:r>
              <a:rPr sz="2400" dirty="0">
                <a:latin typeface="Calibri"/>
                <a:cs typeface="Calibri"/>
              </a:rPr>
              <a:t>ме</a:t>
            </a:r>
            <a:r>
              <a:rPr sz="2400" spc="5" dirty="0">
                <a:latin typeface="Calibri"/>
                <a:cs typeface="Calibri"/>
              </a:rPr>
              <a:t>н</a:t>
            </a:r>
            <a:r>
              <a:rPr sz="2400" dirty="0">
                <a:latin typeface="Calibri"/>
                <a:cs typeface="Calibri"/>
              </a:rPr>
              <a:t>ных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39590" y="5208396"/>
            <a:ext cx="1999614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09270" algn="l"/>
              </a:tabLst>
            </a:pPr>
            <a:r>
              <a:rPr sz="2400" dirty="0">
                <a:latin typeface="Calibri"/>
                <a:cs typeface="Calibri"/>
              </a:rPr>
              <a:t>и	</a:t>
            </a:r>
            <a:r>
              <a:rPr sz="2400" spc="10" dirty="0">
                <a:latin typeface="Calibri"/>
                <a:cs typeface="Calibri"/>
              </a:rPr>
              <a:t>у</a:t>
            </a:r>
            <a:r>
              <a:rPr sz="2400" dirty="0">
                <a:latin typeface="Calibri"/>
                <a:cs typeface="Calibri"/>
              </a:rPr>
              <a:t>равнений,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47180" y="5208396"/>
            <a:ext cx="1878964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описывающих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2437" y="5574182"/>
            <a:ext cx="812482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2185670" algn="l"/>
                <a:tab pos="3466465" algn="l"/>
                <a:tab pos="5370195" algn="l"/>
                <a:tab pos="6900545" algn="l"/>
              </a:tabLst>
            </a:pPr>
            <a:r>
              <a:rPr sz="2400" dirty="0">
                <a:latin typeface="Calibri"/>
                <a:cs typeface="Calibri"/>
              </a:rPr>
              <a:t>би</a:t>
            </a:r>
            <a:r>
              <a:rPr sz="2400" spc="-55" dirty="0">
                <a:latin typeface="Calibri"/>
                <a:cs typeface="Calibri"/>
              </a:rPr>
              <a:t>о</a:t>
            </a:r>
            <a:r>
              <a:rPr sz="2400" dirty="0">
                <a:latin typeface="Calibri"/>
                <a:cs typeface="Calibri"/>
              </a:rPr>
              <a:t>лог</a:t>
            </a:r>
            <a:r>
              <a:rPr sz="2400" spc="-10" dirty="0">
                <a:latin typeface="Calibri"/>
                <a:cs typeface="Calibri"/>
              </a:rPr>
              <a:t>и</a:t>
            </a:r>
            <a:r>
              <a:rPr sz="2400" dirty="0">
                <a:latin typeface="Calibri"/>
                <a:cs typeface="Calibri"/>
              </a:rPr>
              <a:t>ческую	сис</a:t>
            </a:r>
            <a:r>
              <a:rPr sz="2400" spc="-35" dirty="0">
                <a:latin typeface="Calibri"/>
                <a:cs typeface="Calibri"/>
              </a:rPr>
              <a:t>т</a:t>
            </a:r>
            <a:r>
              <a:rPr sz="2400" spc="-20" dirty="0">
                <a:latin typeface="Calibri"/>
                <a:cs typeface="Calibri"/>
              </a:rPr>
              <a:t>ем</a:t>
            </a:r>
            <a:r>
              <a:rPr sz="2400" spc="-60" dirty="0">
                <a:latin typeface="Calibri"/>
                <a:cs typeface="Calibri"/>
              </a:rPr>
              <a:t>у</a:t>
            </a:r>
            <a:r>
              <a:rPr sz="2400" dirty="0">
                <a:latin typeface="Calibri"/>
                <a:cs typeface="Calibri"/>
              </a:rPr>
              <a:t>,	современная	сис</a:t>
            </a:r>
            <a:r>
              <a:rPr sz="2400" spc="-35" dirty="0">
                <a:latin typeface="Calibri"/>
                <a:cs typeface="Calibri"/>
              </a:rPr>
              <a:t>т</a:t>
            </a:r>
            <a:r>
              <a:rPr sz="2400" dirty="0">
                <a:latin typeface="Calibri"/>
                <a:cs typeface="Calibri"/>
              </a:rPr>
              <a:t>е</a:t>
            </a:r>
            <a:r>
              <a:rPr sz="2400" spc="-10" dirty="0">
                <a:latin typeface="Calibri"/>
                <a:cs typeface="Calibri"/>
              </a:rPr>
              <a:t>м</a:t>
            </a:r>
            <a:r>
              <a:rPr sz="2400" dirty="0">
                <a:latin typeface="Calibri"/>
                <a:cs typeface="Calibri"/>
              </a:rPr>
              <a:t>ная	би</a:t>
            </a:r>
            <a:r>
              <a:rPr sz="2400" spc="-55" dirty="0">
                <a:latin typeface="Calibri"/>
                <a:cs typeface="Calibri"/>
              </a:rPr>
              <a:t>о</a:t>
            </a:r>
            <a:r>
              <a:rPr sz="2400" dirty="0">
                <a:latin typeface="Calibri"/>
                <a:cs typeface="Calibri"/>
              </a:rPr>
              <a:t>лог</a:t>
            </a:r>
            <a:r>
              <a:rPr sz="2400" spc="-10" dirty="0">
                <a:latin typeface="Calibri"/>
                <a:cs typeface="Calibri"/>
              </a:rPr>
              <a:t>и</a:t>
            </a:r>
            <a:r>
              <a:rPr sz="2400" spc="-5" dirty="0">
                <a:latin typeface="Calibri"/>
                <a:cs typeface="Calibri"/>
              </a:rPr>
              <a:t>я  немыслима </a:t>
            </a:r>
            <a:r>
              <a:rPr sz="2400" dirty="0">
                <a:latin typeface="Calibri"/>
                <a:cs typeface="Calibri"/>
              </a:rPr>
              <a:t>без </a:t>
            </a:r>
            <a:r>
              <a:rPr sz="2400" spc="-5" dirty="0">
                <a:latin typeface="Calibri"/>
                <a:cs typeface="Calibri"/>
              </a:rPr>
              <a:t>использования </a:t>
            </a:r>
            <a:r>
              <a:rPr sz="2400" spc="-10" dirty="0">
                <a:latin typeface="Calibri"/>
                <a:cs typeface="Calibri"/>
              </a:rPr>
              <a:t>компьютерных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технологий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0436" y="783336"/>
            <a:ext cx="4826508" cy="499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58511" y="783336"/>
            <a:ext cx="560832" cy="499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10911" y="783336"/>
            <a:ext cx="477012" cy="499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79491" y="783336"/>
            <a:ext cx="2057400" cy="499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8459" y="783336"/>
            <a:ext cx="1188720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0436" y="1149096"/>
            <a:ext cx="5689092" cy="499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21096" y="1149096"/>
            <a:ext cx="477012" cy="499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89676" y="1149096"/>
            <a:ext cx="477012" cy="499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0436" y="1514855"/>
            <a:ext cx="477012" cy="499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0436" y="1880616"/>
            <a:ext cx="3727704" cy="499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59708" y="1880616"/>
            <a:ext cx="501396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52671" y="1880616"/>
            <a:ext cx="2929128" cy="499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0436" y="2246376"/>
            <a:ext cx="6156960" cy="499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88964" y="2246376"/>
            <a:ext cx="560832" cy="499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41364" y="2246376"/>
            <a:ext cx="477012" cy="499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0436" y="2612135"/>
            <a:ext cx="6688835" cy="499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0436" y="2977895"/>
            <a:ext cx="4521708" cy="4998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53711" y="2977895"/>
            <a:ext cx="501396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46676" y="2977895"/>
            <a:ext cx="2898648" cy="4998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36892" y="2977895"/>
            <a:ext cx="477011" cy="499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18540" y="862838"/>
            <a:ext cx="7027545" cy="2588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National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Science 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Foundation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(NSF) –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своего 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рода</a:t>
            </a:r>
            <a:r>
              <a:rPr sz="2400" b="1" spc="-1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FF0000"/>
                </a:solidFill>
                <a:latin typeface="Calibri"/>
                <a:cs typeface="Calibri"/>
              </a:rPr>
              <a:t>фонд  </a:t>
            </a:r>
            <a:r>
              <a:rPr sz="2400" b="1" i="1" spc="-5" dirty="0">
                <a:solidFill>
                  <a:srgbClr val="FF0000"/>
                </a:solidFill>
                <a:latin typeface="Calibri"/>
                <a:cs typeface="Calibri"/>
              </a:rPr>
              <a:t>фундаментальных исследований</a:t>
            </a:r>
            <a:r>
              <a:rPr sz="2400" b="1" i="1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FF0000"/>
                </a:solidFill>
                <a:latin typeface="Calibri"/>
                <a:cs typeface="Calibri"/>
              </a:rPr>
              <a:t>США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310515">
              <a:lnSpc>
                <a:spcPct val="100000"/>
              </a:lnSpc>
            </a:pPr>
            <a:r>
              <a:rPr sz="2400" b="1" spc="-10" dirty="0">
                <a:latin typeface="Calibri"/>
                <a:cs typeface="Calibri"/>
              </a:rPr>
              <a:t>среди </a:t>
            </a:r>
            <a:r>
              <a:rPr sz="2400" b="1" spc="-5" dirty="0">
                <a:latin typeface="Calibri"/>
                <a:cs typeface="Calibri"/>
              </a:rPr>
              <a:t>задач биологии </a:t>
            </a:r>
            <a:r>
              <a:rPr sz="2400" b="1" spc="-10" dirty="0">
                <a:latin typeface="Calibri"/>
                <a:cs typeface="Calibri"/>
              </a:rPr>
              <a:t>21-го века </a:t>
            </a:r>
            <a:r>
              <a:rPr sz="2400" b="1" dirty="0">
                <a:latin typeface="Calibri"/>
                <a:cs typeface="Calibri"/>
              </a:rPr>
              <a:t>поставил и  </a:t>
            </a:r>
            <a:r>
              <a:rPr sz="2400" b="1" spc="-5" dirty="0">
                <a:latin typeface="Calibri"/>
                <a:cs typeface="Calibri"/>
              </a:rPr>
              <a:t>серьезный вызов для системной биологии </a:t>
            </a:r>
            <a:r>
              <a:rPr sz="2400" b="1" dirty="0">
                <a:latin typeface="Calibri"/>
                <a:cs typeface="Calibri"/>
              </a:rPr>
              <a:t>–  построение </a:t>
            </a:r>
            <a:r>
              <a:rPr sz="2400" b="1" spc="-20" dirty="0">
                <a:latin typeface="Calibri"/>
                <a:cs typeface="Calibri"/>
              </a:rPr>
              <a:t>модели </a:t>
            </a:r>
            <a:r>
              <a:rPr sz="2400" b="1" spc="-5" dirty="0">
                <a:latin typeface="Calibri"/>
                <a:cs typeface="Calibri"/>
              </a:rPr>
              <a:t>функционирования </a:t>
            </a:r>
            <a:r>
              <a:rPr sz="2400" b="1" spc="-15" dirty="0">
                <a:latin typeface="Calibri"/>
                <a:cs typeface="Calibri"/>
              </a:rPr>
              <a:t>целой  </a:t>
            </a:r>
            <a:r>
              <a:rPr sz="2400" b="1" dirty="0">
                <a:latin typeface="Calibri"/>
                <a:cs typeface="Calibri"/>
              </a:rPr>
              <a:t>клетки. Эта </a:t>
            </a:r>
            <a:r>
              <a:rPr sz="2400" b="1" spc="-5" dirty="0">
                <a:latin typeface="Calibri"/>
                <a:cs typeface="Calibri"/>
              </a:rPr>
              <a:t>задача </a:t>
            </a:r>
            <a:r>
              <a:rPr sz="2400" b="1" spc="-15" dirty="0">
                <a:latin typeface="Calibri"/>
                <a:cs typeface="Calibri"/>
              </a:rPr>
              <a:t>уже </a:t>
            </a:r>
            <a:r>
              <a:rPr sz="2400" b="1" dirty="0">
                <a:latin typeface="Calibri"/>
                <a:cs typeface="Calibri"/>
              </a:rPr>
              <a:t>в </a:t>
            </a:r>
            <a:r>
              <a:rPr sz="2400" b="1" spc="-15" dirty="0">
                <a:latin typeface="Calibri"/>
                <a:cs typeface="Calibri"/>
              </a:rPr>
              <a:t>какой-то </a:t>
            </a:r>
            <a:r>
              <a:rPr sz="2400" b="1" spc="-5" dirty="0">
                <a:latin typeface="Calibri"/>
                <a:cs typeface="Calibri"/>
              </a:rPr>
              <a:t>степени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решена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750" y="549275"/>
            <a:ext cx="5759450" cy="3900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3016" y="926719"/>
            <a:ext cx="7871459" cy="5082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5810" marR="508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Karr </a:t>
            </a:r>
            <a:r>
              <a:rPr sz="1600" spc="-5" dirty="0">
                <a:latin typeface="Calibri"/>
                <a:cs typeface="Calibri"/>
              </a:rPr>
              <a:t>J.R., </a:t>
            </a:r>
            <a:r>
              <a:rPr sz="1600" spc="-10" dirty="0">
                <a:latin typeface="Calibri"/>
                <a:cs typeface="Calibri"/>
              </a:rPr>
              <a:t>Sanghvi </a:t>
            </a:r>
            <a:r>
              <a:rPr sz="1600" spc="-15" dirty="0">
                <a:latin typeface="Calibri"/>
                <a:cs typeface="Calibri"/>
              </a:rPr>
              <a:t>J.C.,  </a:t>
            </a:r>
            <a:r>
              <a:rPr sz="1600" spc="-5" dirty="0">
                <a:latin typeface="Calibri"/>
                <a:cs typeface="Calibri"/>
              </a:rPr>
              <a:t>Macklin </a:t>
            </a:r>
            <a:r>
              <a:rPr sz="1600" spc="-10" dirty="0">
                <a:latin typeface="Calibri"/>
                <a:cs typeface="Calibri"/>
              </a:rPr>
              <a:t>D.N., </a:t>
            </a:r>
            <a:r>
              <a:rPr sz="1600" spc="-5" dirty="0">
                <a:latin typeface="Calibri"/>
                <a:cs typeface="Calibri"/>
              </a:rPr>
              <a:t>Gutschow  </a:t>
            </a:r>
            <a:r>
              <a:rPr sz="1600" spc="-60" dirty="0">
                <a:latin typeface="Calibri"/>
                <a:cs typeface="Calibri"/>
              </a:rPr>
              <a:t>M.V., </a:t>
            </a:r>
            <a:r>
              <a:rPr sz="1600" spc="-10" dirty="0">
                <a:latin typeface="Calibri"/>
                <a:cs typeface="Calibri"/>
              </a:rPr>
              <a:t>Jacobs </a:t>
            </a:r>
            <a:r>
              <a:rPr sz="1600" spc="-5" dirty="0">
                <a:latin typeface="Calibri"/>
                <a:cs typeface="Calibri"/>
              </a:rPr>
              <a:t>J.M., </a:t>
            </a:r>
            <a:r>
              <a:rPr sz="1600" spc="-10" dirty="0">
                <a:latin typeface="Calibri"/>
                <a:cs typeface="Calibri"/>
              </a:rPr>
              <a:t>Bolival  </a:t>
            </a:r>
            <a:r>
              <a:rPr sz="1600" spc="-5" dirty="0">
                <a:latin typeface="Calibri"/>
                <a:cs typeface="Calibri"/>
              </a:rPr>
              <a:t>B., Assad-Garcia N.,  Glass J.I., </a:t>
            </a:r>
            <a:r>
              <a:rPr sz="1600" spc="-15" dirty="0">
                <a:latin typeface="Calibri"/>
                <a:cs typeface="Calibri"/>
              </a:rPr>
              <a:t>Covert </a:t>
            </a:r>
            <a:r>
              <a:rPr sz="1600" spc="-70" dirty="0">
                <a:latin typeface="Calibri"/>
                <a:cs typeface="Calibri"/>
              </a:rPr>
              <a:t>M.W.  </a:t>
            </a:r>
            <a:r>
              <a:rPr sz="1600" b="1" spc="-15" dirty="0">
                <a:latin typeface="Calibri"/>
                <a:cs typeface="Calibri"/>
              </a:rPr>
              <a:t>(2012).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5845810" marR="2159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A Whole-Cell  </a:t>
            </a:r>
            <a:r>
              <a:rPr sz="1600" spc="-10" dirty="0">
                <a:latin typeface="Calibri"/>
                <a:cs typeface="Calibri"/>
              </a:rPr>
              <a:t>Computational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Model  Predicts Phenotype  </a:t>
            </a:r>
            <a:r>
              <a:rPr sz="1600" spc="-15" dirty="0">
                <a:latin typeface="Calibri"/>
                <a:cs typeface="Calibri"/>
              </a:rPr>
              <a:t>from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Genotype.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R="495300" algn="r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Cell 150,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389–401;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 marR="59563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Модель </a:t>
            </a:r>
            <a:r>
              <a:rPr sz="1800" spc="-5" dirty="0">
                <a:latin typeface="Calibri"/>
                <a:cs typeface="Calibri"/>
              </a:rPr>
              <a:t>клетки </a:t>
            </a:r>
            <a:r>
              <a:rPr sz="1800" i="1" spc="-10" dirty="0">
                <a:latin typeface="Calibri"/>
                <a:cs typeface="Calibri"/>
              </a:rPr>
              <a:t>Mycoplasma genitalium </a:t>
            </a:r>
            <a:r>
              <a:rPr sz="1800" spc="-10" dirty="0">
                <a:latin typeface="Calibri"/>
                <a:cs typeface="Calibri"/>
              </a:rPr>
              <a:t>как целого, которая состоит </a:t>
            </a:r>
            <a:r>
              <a:rPr sz="1800" dirty="0">
                <a:latin typeface="Calibri"/>
                <a:cs typeface="Calibri"/>
              </a:rPr>
              <a:t>из 28  </a:t>
            </a:r>
            <a:r>
              <a:rPr sz="1800" spc="-10" dirty="0">
                <a:latin typeface="Calibri"/>
                <a:cs typeface="Calibri"/>
              </a:rPr>
              <a:t>субмоделей </a:t>
            </a:r>
            <a:r>
              <a:rPr sz="1800" spc="-5" dirty="0">
                <a:latin typeface="Calibri"/>
                <a:cs typeface="Calibri"/>
              </a:rPr>
              <a:t>различных клеточных процессов. </a:t>
            </a:r>
            <a:r>
              <a:rPr sz="1800" spc="-10" dirty="0">
                <a:latin typeface="Calibri"/>
                <a:cs typeface="Calibri"/>
              </a:rPr>
              <a:t>Субмодели </a:t>
            </a:r>
            <a:r>
              <a:rPr sz="1800" spc="-5" dirty="0">
                <a:latin typeface="Calibri"/>
                <a:cs typeface="Calibri"/>
              </a:rPr>
              <a:t>сгруппированы  </a:t>
            </a:r>
            <a:r>
              <a:rPr sz="1800" dirty="0">
                <a:latin typeface="Calibri"/>
                <a:cs typeface="Calibri"/>
              </a:rPr>
              <a:t>по </a:t>
            </a:r>
            <a:r>
              <a:rPr sz="1800" spc="-10" dirty="0">
                <a:latin typeface="Calibri"/>
                <a:cs typeface="Calibri"/>
              </a:rPr>
              <a:t>категориям: </a:t>
            </a:r>
            <a:r>
              <a:rPr sz="1800" spc="-5" dirty="0">
                <a:latin typeface="Calibri"/>
                <a:cs typeface="Calibri"/>
              </a:rPr>
              <a:t>ДНК, РНК, белки </a:t>
            </a:r>
            <a:r>
              <a:rPr sz="1800" dirty="0">
                <a:latin typeface="Calibri"/>
                <a:cs typeface="Calibri"/>
              </a:rPr>
              <a:t>и </a:t>
            </a:r>
            <a:r>
              <a:rPr sz="1800" spc="-10" dirty="0">
                <a:latin typeface="Calibri"/>
                <a:cs typeface="Calibri"/>
              </a:rPr>
              <a:t>метаболизм. Субмодели </a:t>
            </a:r>
            <a:r>
              <a:rPr sz="1800" spc="-5" dirty="0">
                <a:latin typeface="Calibri"/>
                <a:cs typeface="Calibri"/>
              </a:rPr>
              <a:t>связаны друг </a:t>
            </a:r>
            <a:r>
              <a:rPr sz="1800" dirty="0">
                <a:latin typeface="Calibri"/>
                <a:cs typeface="Calibri"/>
              </a:rPr>
              <a:t>с  </a:t>
            </a:r>
            <a:r>
              <a:rPr sz="1800" spc="-10" dirty="0">
                <a:latin typeface="Calibri"/>
                <a:cs typeface="Calibri"/>
              </a:rPr>
              <a:t>другом </a:t>
            </a:r>
            <a:r>
              <a:rPr sz="1800" dirty="0">
                <a:latin typeface="Calibri"/>
                <a:cs typeface="Calibri"/>
              </a:rPr>
              <a:t>через </a:t>
            </a:r>
            <a:r>
              <a:rPr sz="1800" spc="-5" dirty="0">
                <a:latin typeface="Calibri"/>
                <a:cs typeface="Calibri"/>
              </a:rPr>
              <a:t>общие метаболиты, РНК, белки </a:t>
            </a:r>
            <a:r>
              <a:rPr sz="1800" dirty="0">
                <a:latin typeface="Calibri"/>
                <a:cs typeface="Calibri"/>
              </a:rPr>
              <a:t>и </a:t>
            </a:r>
            <a:r>
              <a:rPr sz="1800" spc="-5" dirty="0">
                <a:latin typeface="Calibri"/>
                <a:cs typeface="Calibri"/>
              </a:rPr>
              <a:t>хромосомальную ДНК, </a:t>
            </a:r>
            <a:r>
              <a:rPr sz="1800" spc="-15" dirty="0">
                <a:latin typeface="Calibri"/>
                <a:cs typeface="Calibri"/>
              </a:rPr>
              <a:t>что  </a:t>
            </a:r>
            <a:r>
              <a:rPr sz="1800" spc="-5" dirty="0">
                <a:latin typeface="Calibri"/>
                <a:cs typeface="Calibri"/>
              </a:rPr>
              <a:t>показано стрелками </a:t>
            </a:r>
            <a:r>
              <a:rPr sz="1800" spc="-10" dirty="0">
                <a:latin typeface="Calibri"/>
                <a:cs typeface="Calibri"/>
              </a:rPr>
              <a:t>соответствующих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цветов.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1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59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Системная биология </a:t>
            </a:r>
            <a:r>
              <a:rPr spc="-20" dirty="0">
                <a:solidFill>
                  <a:srgbClr val="000000"/>
                </a:solidFill>
              </a:rPr>
              <a:t>(systems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biology)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7211" y="6439814"/>
            <a:ext cx="1809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845">
              <a:lnSpc>
                <a:spcPct val="100000"/>
              </a:lnSpc>
            </a:pP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Дж. Мюррей (James </a:t>
            </a:r>
            <a:r>
              <a:rPr b="0" spc="-20" dirty="0">
                <a:solidFill>
                  <a:srgbClr val="000000"/>
                </a:solidFill>
                <a:latin typeface="Calibri"/>
                <a:cs typeface="Calibri"/>
              </a:rPr>
              <a:t>Murray) </a:t>
            </a:r>
            <a:r>
              <a:rPr b="0" dirty="0">
                <a:solidFill>
                  <a:srgbClr val="000000"/>
                </a:solidFill>
                <a:latin typeface="Calibri"/>
                <a:cs typeface="Calibri"/>
              </a:rPr>
              <a:t>– </a:t>
            </a: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математик:</a:t>
            </a:r>
          </a:p>
        </p:txBody>
      </p:sp>
      <p:sp>
        <p:nvSpPr>
          <p:cNvPr id="3" name="object 3"/>
          <p:cNvSpPr/>
          <p:nvPr/>
        </p:nvSpPr>
        <p:spPr>
          <a:xfrm>
            <a:off x="683564" y="908685"/>
            <a:ext cx="2376297" cy="23762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9688" y="3371431"/>
            <a:ext cx="2376297" cy="3009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27221" y="1007109"/>
            <a:ext cx="4892040" cy="5121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«Чтобы </a:t>
            </a:r>
            <a:r>
              <a:rPr sz="2400" dirty="0">
                <a:latin typeface="Calibri"/>
                <a:cs typeface="Calibri"/>
              </a:rPr>
              <a:t>обеспечить дальнейшее  </a:t>
            </a:r>
            <a:r>
              <a:rPr sz="2400" spc="-5" dirty="0">
                <a:latin typeface="Calibri"/>
                <a:cs typeface="Calibri"/>
              </a:rPr>
              <a:t>процветание </a:t>
            </a:r>
            <a:r>
              <a:rPr sz="2400" dirty="0">
                <a:latin typeface="Calibri"/>
                <a:cs typeface="Calibri"/>
              </a:rPr>
              <a:t>своей </a:t>
            </a:r>
            <a:r>
              <a:rPr sz="2400" spc="-5" dirty="0">
                <a:latin typeface="Calibri"/>
                <a:cs typeface="Calibri"/>
              </a:rPr>
              <a:t>науки,  </a:t>
            </a:r>
            <a:r>
              <a:rPr sz="2400" spc="-10" dirty="0">
                <a:latin typeface="Calibri"/>
                <a:cs typeface="Calibri"/>
              </a:rPr>
              <a:t>математикам придется </a:t>
            </a:r>
            <a:r>
              <a:rPr sz="2400" spc="-5" dirty="0">
                <a:latin typeface="Calibri"/>
                <a:cs typeface="Calibri"/>
              </a:rPr>
              <a:t>заниматься  </a:t>
            </a:r>
            <a:r>
              <a:rPr sz="2400" spc="-10" dirty="0">
                <a:latin typeface="Calibri"/>
                <a:cs typeface="Calibri"/>
              </a:rPr>
              <a:t>биологией. </a:t>
            </a:r>
            <a:r>
              <a:rPr sz="2400" spc="-5" dirty="0">
                <a:latin typeface="Calibri"/>
                <a:cs typeface="Calibri"/>
              </a:rPr>
              <a:t>Памятуя о </a:t>
            </a:r>
            <a:r>
              <a:rPr sz="2400" spc="-15" dirty="0">
                <a:latin typeface="Calibri"/>
                <a:cs typeface="Calibri"/>
              </a:rPr>
              <a:t>том, </a:t>
            </a:r>
            <a:r>
              <a:rPr sz="2400" spc="-20" dirty="0">
                <a:latin typeface="Calibri"/>
                <a:cs typeface="Calibri"/>
              </a:rPr>
              <a:t>сколь  </a:t>
            </a:r>
            <a:r>
              <a:rPr sz="2400" spc="-10" dirty="0">
                <a:latin typeface="Calibri"/>
                <a:cs typeface="Calibri"/>
              </a:rPr>
              <a:t>полезной </a:t>
            </a:r>
            <a:r>
              <a:rPr sz="2400" spc="-5" dirty="0">
                <a:latin typeface="Calibri"/>
                <a:cs typeface="Calibri"/>
              </a:rPr>
              <a:t>для </a:t>
            </a:r>
            <a:r>
              <a:rPr sz="2400" spc="-10" dirty="0">
                <a:latin typeface="Calibri"/>
                <a:cs typeface="Calibri"/>
              </a:rPr>
              <a:t>математики </a:t>
            </a:r>
            <a:r>
              <a:rPr sz="2400" spc="-5" dirty="0">
                <a:latin typeface="Calibri"/>
                <a:cs typeface="Calibri"/>
              </a:rPr>
              <a:t>оказалась  </a:t>
            </a:r>
            <a:r>
              <a:rPr sz="2400" spc="-10" dirty="0">
                <a:latin typeface="Calibri"/>
                <a:cs typeface="Calibri"/>
              </a:rPr>
              <a:t>физика </a:t>
            </a:r>
            <a:r>
              <a:rPr sz="2400" dirty="0">
                <a:latin typeface="Calibri"/>
                <a:cs typeface="Calibri"/>
              </a:rPr>
              <a:t>и </a:t>
            </a:r>
            <a:r>
              <a:rPr sz="2400" spc="-15" dirty="0">
                <a:latin typeface="Calibri"/>
                <a:cs typeface="Calibri"/>
              </a:rPr>
              <a:t>как </a:t>
            </a:r>
            <a:r>
              <a:rPr sz="2400" spc="-5" dirty="0">
                <a:latin typeface="Calibri"/>
                <a:cs typeface="Calibri"/>
              </a:rPr>
              <a:t>повлияла </a:t>
            </a:r>
            <a:r>
              <a:rPr sz="2400" dirty="0">
                <a:latin typeface="Calibri"/>
                <a:cs typeface="Calibri"/>
              </a:rPr>
              <a:t>на нее  </a:t>
            </a:r>
            <a:r>
              <a:rPr sz="2400" spc="-10" dirty="0">
                <a:latin typeface="Calibri"/>
                <a:cs typeface="Calibri"/>
              </a:rPr>
              <a:t>математика, </a:t>
            </a:r>
            <a:r>
              <a:rPr sz="2400" spc="-5" dirty="0">
                <a:latin typeface="Calibri"/>
                <a:cs typeface="Calibri"/>
              </a:rPr>
              <a:t>становится </a:t>
            </a:r>
            <a:r>
              <a:rPr sz="2400" dirty="0">
                <a:latin typeface="Calibri"/>
                <a:cs typeface="Calibri"/>
              </a:rPr>
              <a:t>ясным, </a:t>
            </a:r>
            <a:r>
              <a:rPr sz="2400" spc="-10" dirty="0">
                <a:latin typeface="Calibri"/>
                <a:cs typeface="Calibri"/>
              </a:rPr>
              <a:t>что,  </a:t>
            </a:r>
            <a:r>
              <a:rPr sz="2400" dirty="0">
                <a:latin typeface="Calibri"/>
                <a:cs typeface="Calibri"/>
              </a:rPr>
              <a:t>если </a:t>
            </a:r>
            <a:r>
              <a:rPr sz="2400" spc="-10" dirty="0">
                <a:latin typeface="Calibri"/>
                <a:cs typeface="Calibri"/>
              </a:rPr>
              <a:t>математики </a:t>
            </a:r>
            <a:r>
              <a:rPr sz="2400" dirty="0">
                <a:latin typeface="Calibri"/>
                <a:cs typeface="Calibri"/>
              </a:rPr>
              <a:t>не </a:t>
            </a:r>
            <a:r>
              <a:rPr sz="2400" spc="-5" dirty="0">
                <a:latin typeface="Calibri"/>
                <a:cs typeface="Calibri"/>
              </a:rPr>
              <a:t>«влезут» </a:t>
            </a:r>
            <a:r>
              <a:rPr sz="2400" dirty="0">
                <a:latin typeface="Calibri"/>
                <a:cs typeface="Calibri"/>
              </a:rPr>
              <a:t>в  </a:t>
            </a:r>
            <a:r>
              <a:rPr sz="2400" spc="-5" dirty="0">
                <a:latin typeface="Calibri"/>
                <a:cs typeface="Calibri"/>
              </a:rPr>
              <a:t>биологические науки, они просто-  напросто останутся </a:t>
            </a:r>
            <a:r>
              <a:rPr sz="2400" dirty="0">
                <a:latin typeface="Calibri"/>
                <a:cs typeface="Calibri"/>
              </a:rPr>
              <a:t>в </a:t>
            </a:r>
            <a:r>
              <a:rPr sz="2400" spc="-10" dirty="0">
                <a:latin typeface="Calibri"/>
                <a:cs typeface="Calibri"/>
              </a:rPr>
              <a:t>стороне от  </a:t>
            </a:r>
            <a:r>
              <a:rPr sz="2400" spc="-5" dirty="0">
                <a:latin typeface="Calibri"/>
                <a:cs typeface="Calibri"/>
              </a:rPr>
              <a:t>научных открытий, </a:t>
            </a:r>
            <a:r>
              <a:rPr sz="2400" spc="-15" dirty="0">
                <a:latin typeface="Calibri"/>
                <a:cs typeface="Calibri"/>
              </a:rPr>
              <a:t>которые </a:t>
            </a:r>
            <a:r>
              <a:rPr sz="2400" spc="-5" dirty="0">
                <a:latin typeface="Calibri"/>
                <a:cs typeface="Calibri"/>
              </a:rPr>
              <a:t>обещают  стать </a:t>
            </a:r>
            <a:r>
              <a:rPr sz="2400" dirty="0">
                <a:latin typeface="Calibri"/>
                <a:cs typeface="Calibri"/>
              </a:rPr>
              <a:t>самыми </a:t>
            </a:r>
            <a:r>
              <a:rPr sz="2400" spc="-5" dirty="0">
                <a:latin typeface="Calibri"/>
                <a:cs typeface="Calibri"/>
              </a:rPr>
              <a:t>важными </a:t>
            </a:r>
            <a:r>
              <a:rPr sz="2400" dirty="0">
                <a:latin typeface="Calibri"/>
                <a:cs typeface="Calibri"/>
              </a:rPr>
              <a:t>и  </a:t>
            </a:r>
            <a:r>
              <a:rPr sz="2400" spc="-10" dirty="0">
                <a:latin typeface="Calibri"/>
                <a:cs typeface="Calibri"/>
              </a:rPr>
              <a:t>волнительными </a:t>
            </a:r>
            <a:r>
              <a:rPr sz="2400" dirty="0">
                <a:latin typeface="Calibri"/>
                <a:cs typeface="Calibri"/>
              </a:rPr>
              <a:t>за всю </a:t>
            </a:r>
            <a:r>
              <a:rPr sz="2400" spc="-10" dirty="0">
                <a:latin typeface="Calibri"/>
                <a:cs typeface="Calibri"/>
              </a:rPr>
              <a:t>историю  </a:t>
            </a:r>
            <a:r>
              <a:rPr sz="2400" spc="-5" dirty="0">
                <a:latin typeface="Calibri"/>
                <a:cs typeface="Calibri"/>
              </a:rPr>
              <a:t>науки»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66835" y="6432448"/>
            <a:ext cx="1416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970">
              <a:lnSpc>
                <a:spcPts val="181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881" rIns="0" bIns="0" rtlCol="0">
            <a:spAutoFit/>
          </a:bodyPr>
          <a:lstStyle/>
          <a:p>
            <a:pPr marL="156845">
              <a:lnSpc>
                <a:spcPct val="100000"/>
              </a:lnSpc>
            </a:pPr>
            <a:r>
              <a:rPr sz="2800" spc="-5" dirty="0">
                <a:solidFill>
                  <a:srgbClr val="000000"/>
                </a:solidFill>
              </a:rPr>
              <a:t>Основные варианты применения </a:t>
            </a:r>
            <a:r>
              <a:rPr sz="2800" spc="-10" dirty="0">
                <a:solidFill>
                  <a:srgbClr val="000000"/>
                </a:solidFill>
              </a:rPr>
              <a:t>математики</a:t>
            </a:r>
            <a:r>
              <a:rPr sz="2800" spc="75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в</a:t>
            </a:r>
            <a:endParaRPr sz="2800"/>
          </a:p>
          <a:p>
            <a:pPr marL="156845">
              <a:lnSpc>
                <a:spcPct val="100000"/>
              </a:lnSpc>
            </a:pPr>
            <a:r>
              <a:rPr sz="2800" spc="-10" dirty="0">
                <a:solidFill>
                  <a:srgbClr val="000000"/>
                </a:solidFill>
              </a:rPr>
              <a:t>биологии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90473" y="1295146"/>
            <a:ext cx="8089265" cy="5121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Статистика</a:t>
            </a:r>
            <a:endParaRPr sz="2400">
              <a:latin typeface="Calibri"/>
              <a:cs typeface="Calibri"/>
            </a:endParaRPr>
          </a:p>
          <a:p>
            <a:pPr marL="12700" marR="390525">
              <a:lnSpc>
                <a:spcPct val="100000"/>
              </a:lnSpc>
              <a:tabLst>
                <a:tab pos="2439670" algn="l"/>
              </a:tabLst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Биоинформатика </a:t>
            </a:r>
            <a:r>
              <a:rPr sz="2400" spc="-5" dirty="0">
                <a:latin typeface="Calibri"/>
                <a:cs typeface="Calibri"/>
              </a:rPr>
              <a:t>(объединение </a:t>
            </a:r>
            <a:r>
              <a:rPr sz="2400" spc="-10" dirty="0">
                <a:latin typeface="Calibri"/>
                <a:cs typeface="Calibri"/>
              </a:rPr>
              <a:t>биологии, математики </a:t>
            </a:r>
            <a:r>
              <a:rPr sz="2400" dirty="0">
                <a:latin typeface="Calibri"/>
                <a:cs typeface="Calibri"/>
              </a:rPr>
              <a:t>и  </a:t>
            </a:r>
            <a:r>
              <a:rPr sz="2400" spc="-5" dirty="0">
                <a:latin typeface="Calibri"/>
                <a:cs typeface="Calibri"/>
              </a:rPr>
              <a:t>информатики для </a:t>
            </a:r>
            <a:r>
              <a:rPr sz="2400" dirty="0">
                <a:latin typeface="Calibri"/>
                <a:cs typeface="Calibri"/>
              </a:rPr>
              <a:t>решения задач </a:t>
            </a:r>
            <a:r>
              <a:rPr sz="2400" spc="-15" dirty="0">
                <a:latin typeface="Calibri"/>
                <a:cs typeface="Calibri"/>
              </a:rPr>
              <a:t>молекулярной </a:t>
            </a:r>
            <a:r>
              <a:rPr sz="2400" spc="-10" dirty="0">
                <a:latin typeface="Calibri"/>
                <a:cs typeface="Calibri"/>
              </a:rPr>
              <a:t>биологии,  </a:t>
            </a:r>
            <a:r>
              <a:rPr sz="2400" spc="-5" dirty="0">
                <a:latin typeface="Calibri"/>
                <a:cs typeface="Calibri"/>
              </a:rPr>
              <a:t>биохимии, генетики, </a:t>
            </a:r>
            <a:r>
              <a:rPr sz="2400" spc="-10" dirty="0">
                <a:latin typeface="Calibri"/>
                <a:cs typeface="Calibri"/>
              </a:rPr>
              <a:t>клеточной биологии, фармакологии,  </a:t>
            </a:r>
            <a:r>
              <a:rPr sz="2400" spc="-5" dirty="0">
                <a:latin typeface="Calibri"/>
                <a:cs typeface="Calibri"/>
              </a:rPr>
              <a:t>здравоохранения	</a:t>
            </a:r>
            <a:r>
              <a:rPr sz="2400" dirty="0">
                <a:latin typeface="Calibri"/>
                <a:cs typeface="Calibri"/>
              </a:rPr>
              <a:t>и </a:t>
            </a:r>
            <a:r>
              <a:rPr sz="2400" spc="-30" dirty="0">
                <a:latin typeface="Calibri"/>
                <a:cs typeface="Calibri"/>
              </a:rPr>
              <a:t>т.д.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синоним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вычислительной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молекулярной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биологии</a:t>
            </a:r>
            <a:r>
              <a:rPr sz="2400" spc="-10" dirty="0">
                <a:latin typeface="Calibri"/>
                <a:cs typeface="Calibri"/>
              </a:rPr>
              <a:t>).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Включает: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buChar char="·"/>
              <a:tabLst>
                <a:tab pos="156210" algn="l"/>
              </a:tabLst>
            </a:pPr>
            <a:r>
              <a:rPr sz="2400" i="1" spc="-5" dirty="0">
                <a:latin typeface="Calibri"/>
                <a:cs typeface="Calibri"/>
              </a:rPr>
              <a:t>Биоинформатика последовательностей.</a:t>
            </a:r>
            <a:endParaRPr sz="2400">
              <a:latin typeface="Calibri"/>
              <a:cs typeface="Calibri"/>
            </a:endParaRPr>
          </a:p>
          <a:p>
            <a:pPr marL="155575" indent="-142875">
              <a:lnSpc>
                <a:spcPct val="100000"/>
              </a:lnSpc>
              <a:buChar char="·"/>
              <a:tabLst>
                <a:tab pos="156210" algn="l"/>
              </a:tabLst>
            </a:pPr>
            <a:r>
              <a:rPr sz="2400" i="1" spc="-5" dirty="0">
                <a:latin typeface="Calibri"/>
                <a:cs typeface="Calibri"/>
              </a:rPr>
              <a:t>Структурная</a:t>
            </a:r>
            <a:r>
              <a:rPr sz="2400" i="1" spc="-2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биоинформатика.</a:t>
            </a:r>
            <a:endParaRPr sz="2400">
              <a:latin typeface="Calibri"/>
              <a:cs typeface="Calibri"/>
            </a:endParaRPr>
          </a:p>
          <a:p>
            <a:pPr marL="155575" indent="-142875">
              <a:lnSpc>
                <a:spcPct val="100000"/>
              </a:lnSpc>
              <a:buChar char="·"/>
              <a:tabLst>
                <a:tab pos="156210" algn="l"/>
              </a:tabLst>
            </a:pPr>
            <a:r>
              <a:rPr sz="2400" i="1" spc="-5" dirty="0">
                <a:latin typeface="Calibri"/>
                <a:cs typeface="Calibri"/>
              </a:rPr>
              <a:t>Компьютерная</a:t>
            </a:r>
            <a:r>
              <a:rPr sz="2400" i="1" spc="-8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геномика</a:t>
            </a:r>
            <a:endParaRPr sz="2400">
              <a:latin typeface="Calibri"/>
              <a:cs typeface="Calibri"/>
            </a:endParaRPr>
          </a:p>
          <a:p>
            <a:pPr marL="12700" marR="417830">
              <a:lnSpc>
                <a:spcPct val="100000"/>
              </a:lnSpc>
              <a:buChar char="·"/>
              <a:tabLst>
                <a:tab pos="156210" algn="l"/>
              </a:tabLst>
            </a:pPr>
            <a:r>
              <a:rPr sz="2400" i="1" dirty="0">
                <a:latin typeface="Calibri"/>
                <a:cs typeface="Calibri"/>
              </a:rPr>
              <a:t>Применение </a:t>
            </a:r>
            <a:r>
              <a:rPr sz="2400" i="1" spc="-5" dirty="0">
                <a:latin typeface="Calibri"/>
                <a:cs typeface="Calibri"/>
              </a:rPr>
              <a:t>известных </a:t>
            </a:r>
            <a:r>
              <a:rPr sz="2400" i="1" dirty="0">
                <a:latin typeface="Calibri"/>
                <a:cs typeface="Calibri"/>
              </a:rPr>
              <a:t>методов </a:t>
            </a:r>
            <a:r>
              <a:rPr sz="2400" i="1" spc="-5" dirty="0">
                <a:latin typeface="Calibri"/>
                <a:cs typeface="Calibri"/>
              </a:rPr>
              <a:t>анализа для получения  </a:t>
            </a:r>
            <a:r>
              <a:rPr sz="2400" i="1" dirty="0">
                <a:latin typeface="Calibri"/>
                <a:cs typeface="Calibri"/>
              </a:rPr>
              <a:t>новых </a:t>
            </a:r>
            <a:r>
              <a:rPr sz="2400" i="1" spc="-5" dirty="0">
                <a:latin typeface="Calibri"/>
                <a:cs typeface="Calibri"/>
              </a:rPr>
              <a:t>биологических</a:t>
            </a:r>
            <a:r>
              <a:rPr sz="2400" i="1" spc="-8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знаний.</a:t>
            </a:r>
            <a:endParaRPr sz="2400">
              <a:latin typeface="Calibri"/>
              <a:cs typeface="Calibri"/>
            </a:endParaRPr>
          </a:p>
          <a:p>
            <a:pPr marL="155575" indent="-142875">
              <a:lnSpc>
                <a:spcPct val="100000"/>
              </a:lnSpc>
              <a:buChar char="·"/>
              <a:tabLst>
                <a:tab pos="156210" algn="l"/>
              </a:tabLst>
            </a:pPr>
            <a:r>
              <a:rPr sz="2400" i="1" spc="-10" dirty="0">
                <a:latin typeface="Calibri"/>
                <a:cs typeface="Calibri"/>
              </a:rPr>
              <a:t>Разработка </a:t>
            </a:r>
            <a:r>
              <a:rPr sz="2400" i="1" dirty="0">
                <a:latin typeface="Calibri"/>
                <a:cs typeface="Calibri"/>
              </a:rPr>
              <a:t>новых методов </a:t>
            </a:r>
            <a:r>
              <a:rPr sz="2400" i="1" spc="-5" dirty="0">
                <a:latin typeface="Calibri"/>
                <a:cs typeface="Calibri"/>
              </a:rPr>
              <a:t>анализа биологических</a:t>
            </a:r>
            <a:r>
              <a:rPr sz="2400" i="1" spc="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данных</a:t>
            </a:r>
            <a:endParaRPr sz="2400">
              <a:latin typeface="Calibri"/>
              <a:cs typeface="Calibri"/>
            </a:endParaRPr>
          </a:p>
          <a:p>
            <a:pPr marL="155575" indent="-142875">
              <a:lnSpc>
                <a:spcPct val="100000"/>
              </a:lnSpc>
              <a:buChar char="·"/>
              <a:tabLst>
                <a:tab pos="156210" algn="l"/>
              </a:tabLst>
            </a:pPr>
            <a:r>
              <a:rPr sz="2400" i="1" spc="-10" dirty="0">
                <a:latin typeface="Calibri"/>
                <a:cs typeface="Calibri"/>
              </a:rPr>
              <a:t>Разработка </a:t>
            </a:r>
            <a:r>
              <a:rPr sz="2400" i="1" dirty="0">
                <a:latin typeface="Calibri"/>
                <a:cs typeface="Calibri"/>
              </a:rPr>
              <a:t>новых баз</a:t>
            </a:r>
            <a:r>
              <a:rPr sz="2400" i="1" spc="-6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данных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970">
              <a:lnSpc>
                <a:spcPts val="181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1421" rIns="0" bIns="0" rtlCol="0">
            <a:spAutoFit/>
          </a:bodyPr>
          <a:lstStyle/>
          <a:p>
            <a:pPr marL="53975">
              <a:lnSpc>
                <a:spcPct val="100000"/>
              </a:lnSpc>
            </a:pPr>
            <a:r>
              <a:rPr sz="2800" spc="-15" dirty="0">
                <a:solidFill>
                  <a:srgbClr val="000000"/>
                </a:solidFill>
                <a:latin typeface="Arial"/>
                <a:cs typeface="Arial"/>
              </a:rPr>
              <a:t>Биоинформатика</a:t>
            </a:r>
            <a:r>
              <a:rPr sz="2800" spc="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Arial"/>
                <a:cs typeface="Arial"/>
              </a:rPr>
              <a:t>последовательностей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8540" y="1007109"/>
            <a:ext cx="7893684" cy="4756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50190">
              <a:lnSpc>
                <a:spcPct val="100000"/>
              </a:lnSpc>
              <a:tabLst>
                <a:tab pos="1386840" algn="l"/>
                <a:tab pos="3046730" algn="l"/>
                <a:tab pos="5999480" algn="l"/>
              </a:tabLst>
            </a:pPr>
            <a:r>
              <a:rPr sz="2400" dirty="0">
                <a:latin typeface="Calibri"/>
                <a:cs typeface="Calibri"/>
              </a:rPr>
              <a:t>В базе данных EMBL </a:t>
            </a:r>
            <a:r>
              <a:rPr sz="2400" spc="-5" dirty="0">
                <a:latin typeface="Calibri"/>
                <a:cs typeface="Calibri"/>
              </a:rPr>
              <a:t>(Европейской </a:t>
            </a:r>
            <a:r>
              <a:rPr sz="2400" spc="-10" dirty="0">
                <a:latin typeface="Calibri"/>
                <a:cs typeface="Calibri"/>
              </a:rPr>
              <a:t>молекулярно-  биологической </a:t>
            </a:r>
            <a:r>
              <a:rPr sz="2400" spc="-5" dirty="0">
                <a:latin typeface="Calibri"/>
                <a:cs typeface="Calibri"/>
              </a:rPr>
              <a:t>лаборатории) </a:t>
            </a:r>
            <a:r>
              <a:rPr sz="2400" dirty="0">
                <a:latin typeface="Calibri"/>
                <a:cs typeface="Calibri"/>
              </a:rPr>
              <a:t>на </a:t>
            </a:r>
            <a:r>
              <a:rPr sz="2400" spc="-5" dirty="0">
                <a:latin typeface="Calibri"/>
                <a:cs typeface="Calibri"/>
              </a:rPr>
              <a:t>10.10.2016 </a:t>
            </a:r>
            <a:r>
              <a:rPr sz="2400" spc="-60" dirty="0">
                <a:latin typeface="Calibri"/>
                <a:cs typeface="Calibri"/>
              </a:rPr>
              <a:t>г. </a:t>
            </a:r>
            <a:r>
              <a:rPr sz="2400" spc="-5" dirty="0">
                <a:latin typeface="Calibri"/>
                <a:cs typeface="Calibri"/>
              </a:rPr>
              <a:t>хранится  </a:t>
            </a:r>
            <a:r>
              <a:rPr sz="2400" dirty="0">
                <a:latin typeface="Calibri"/>
                <a:cs typeface="Calibri"/>
              </a:rPr>
              <a:t>о</a:t>
            </a:r>
            <a:r>
              <a:rPr sz="2400" spc="-10" dirty="0">
                <a:latin typeface="Calibri"/>
                <a:cs typeface="Calibri"/>
              </a:rPr>
              <a:t>п</a:t>
            </a:r>
            <a:r>
              <a:rPr sz="2400" dirty="0">
                <a:latin typeface="Calibri"/>
                <a:cs typeface="Calibri"/>
              </a:rPr>
              <a:t>исание	</a:t>
            </a:r>
            <a:r>
              <a:rPr sz="2400" b="1" dirty="0">
                <a:latin typeface="Calibri"/>
                <a:cs typeface="Calibri"/>
              </a:rPr>
              <a:t>7</a:t>
            </a:r>
            <a:r>
              <a:rPr sz="2400" b="1" spc="-10" dirty="0">
                <a:latin typeface="Calibri"/>
                <a:cs typeface="Calibri"/>
              </a:rPr>
              <a:t>6</a:t>
            </a:r>
            <a:r>
              <a:rPr sz="2400" b="1" dirty="0">
                <a:latin typeface="Calibri"/>
                <a:cs typeface="Calibri"/>
              </a:rPr>
              <a:t>7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3</a:t>
            </a:r>
            <a:r>
              <a:rPr sz="2400" b="1" spc="-10" dirty="0">
                <a:latin typeface="Calibri"/>
                <a:cs typeface="Calibri"/>
              </a:rPr>
              <a:t>0</a:t>
            </a:r>
            <a:r>
              <a:rPr sz="2400" b="1" dirty="0">
                <a:latin typeface="Calibri"/>
                <a:cs typeface="Calibri"/>
              </a:rPr>
              <a:t>0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0</a:t>
            </a:r>
            <a:r>
              <a:rPr sz="2400" b="1" spc="-10" dirty="0">
                <a:latin typeface="Calibri"/>
                <a:cs typeface="Calibri"/>
              </a:rPr>
              <a:t>0</a:t>
            </a:r>
            <a:r>
              <a:rPr sz="2400" b="1" dirty="0">
                <a:latin typeface="Calibri"/>
                <a:cs typeface="Calibri"/>
              </a:rPr>
              <a:t>0	</a:t>
            </a:r>
            <a:r>
              <a:rPr sz="2400" dirty="0">
                <a:latin typeface="Calibri"/>
                <a:cs typeface="Calibri"/>
              </a:rPr>
              <a:t>п</a:t>
            </a:r>
            <a:r>
              <a:rPr sz="2400" spc="-10" dirty="0">
                <a:latin typeface="Calibri"/>
                <a:cs typeface="Calibri"/>
              </a:rPr>
              <a:t>о</a:t>
            </a:r>
            <a:r>
              <a:rPr sz="2400" dirty="0">
                <a:latin typeface="Calibri"/>
                <a:cs typeface="Calibri"/>
              </a:rPr>
              <a:t>сл</a:t>
            </a:r>
            <a:r>
              <a:rPr sz="2400" spc="-30" dirty="0">
                <a:latin typeface="Calibri"/>
                <a:cs typeface="Calibri"/>
              </a:rPr>
              <a:t>е</a:t>
            </a:r>
            <a:r>
              <a:rPr sz="2400" spc="-25" dirty="0">
                <a:latin typeface="Calibri"/>
                <a:cs typeface="Calibri"/>
              </a:rPr>
              <a:t>д</a:t>
            </a:r>
            <a:r>
              <a:rPr sz="2400" spc="-5" dirty="0">
                <a:latin typeface="Calibri"/>
                <a:cs typeface="Calibri"/>
              </a:rPr>
              <a:t>ов</a:t>
            </a:r>
            <a:r>
              <a:rPr sz="2400" spc="-20" dirty="0">
                <a:latin typeface="Calibri"/>
                <a:cs typeface="Calibri"/>
              </a:rPr>
              <a:t>а</a:t>
            </a:r>
            <a:r>
              <a:rPr sz="2400" spc="-35" dirty="0">
                <a:latin typeface="Calibri"/>
                <a:cs typeface="Calibri"/>
              </a:rPr>
              <a:t>те</a:t>
            </a:r>
            <a:r>
              <a:rPr sz="2400" dirty="0">
                <a:latin typeface="Calibri"/>
                <a:cs typeface="Calibri"/>
              </a:rPr>
              <a:t>льнос</a:t>
            </a:r>
            <a:r>
              <a:rPr sz="2400" spc="-30" dirty="0">
                <a:latin typeface="Calibri"/>
                <a:cs typeface="Calibri"/>
              </a:rPr>
              <a:t>т</a:t>
            </a:r>
            <a:r>
              <a:rPr sz="2400" dirty="0">
                <a:latin typeface="Calibri"/>
                <a:cs typeface="Calibri"/>
              </a:rPr>
              <a:t>ей	</a:t>
            </a:r>
            <a:r>
              <a:rPr sz="2400" spc="-5" dirty="0">
                <a:latin typeface="Calibri"/>
                <a:cs typeface="Calibri"/>
              </a:rPr>
              <a:t>с</a:t>
            </a:r>
            <a:r>
              <a:rPr sz="2400" spc="-80" dirty="0">
                <a:latin typeface="Calibri"/>
                <a:cs typeface="Calibri"/>
              </a:rPr>
              <a:t>о</a:t>
            </a:r>
            <a:r>
              <a:rPr sz="2400" spc="-25" dirty="0">
                <a:latin typeface="Calibri"/>
                <a:cs typeface="Calibri"/>
              </a:rPr>
              <a:t>д</a:t>
            </a:r>
            <a:r>
              <a:rPr sz="2400" dirty="0">
                <a:latin typeface="Calibri"/>
                <a:cs typeface="Calibri"/>
              </a:rPr>
              <a:t>е</a:t>
            </a:r>
            <a:r>
              <a:rPr sz="2400" spc="-10" dirty="0">
                <a:latin typeface="Calibri"/>
                <a:cs typeface="Calibri"/>
              </a:rPr>
              <a:t>р</a:t>
            </a:r>
            <a:r>
              <a:rPr sz="2400" spc="-35" dirty="0">
                <a:latin typeface="Calibri"/>
                <a:cs typeface="Calibri"/>
              </a:rPr>
              <a:t>ж</a:t>
            </a:r>
            <a:r>
              <a:rPr sz="2400" dirty="0">
                <a:latin typeface="Calibri"/>
                <a:cs typeface="Calibri"/>
              </a:rPr>
              <a:t>ащих</a:t>
            </a:r>
          </a:p>
          <a:p>
            <a:pPr marL="12700" marR="532765">
              <a:lnSpc>
                <a:spcPct val="100000"/>
              </a:lnSpc>
              <a:tabLst>
                <a:tab pos="4232910" algn="l"/>
              </a:tabLst>
            </a:pPr>
            <a:r>
              <a:rPr sz="2400" b="1" dirty="0">
                <a:latin typeface="Calibri"/>
                <a:cs typeface="Calibri"/>
              </a:rPr>
              <a:t>1 </a:t>
            </a:r>
            <a:r>
              <a:rPr sz="2400" b="1" spc="-5" dirty="0">
                <a:latin typeface="Calibri"/>
                <a:cs typeface="Calibri"/>
              </a:rPr>
              <a:t>889 400 000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000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нуклеотидов,	</a:t>
            </a:r>
            <a:r>
              <a:rPr sz="2400" spc="-15" dirty="0">
                <a:latin typeface="Calibri"/>
                <a:cs typeface="Calibri"/>
              </a:rPr>
              <a:t>это </a:t>
            </a:r>
            <a:r>
              <a:rPr sz="2400" dirty="0">
                <a:latin typeface="Calibri"/>
                <a:cs typeface="Calibri"/>
              </a:rPr>
              <a:t>в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целом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столько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символов, </a:t>
            </a:r>
            <a:r>
              <a:rPr sz="2400" spc="-15" dirty="0">
                <a:latin typeface="Calibri"/>
                <a:cs typeface="Calibri"/>
              </a:rPr>
              <a:t>что </a:t>
            </a:r>
            <a:r>
              <a:rPr sz="2400" spc="-10" dirty="0">
                <a:latin typeface="Calibri"/>
                <a:cs typeface="Calibri"/>
              </a:rPr>
              <a:t>соответствует </a:t>
            </a:r>
            <a:r>
              <a:rPr sz="2400" spc="-5" dirty="0">
                <a:latin typeface="Calibri"/>
                <a:cs typeface="Calibri"/>
              </a:rPr>
              <a:t>примерно </a:t>
            </a:r>
            <a:r>
              <a:rPr sz="2400" spc="-15" dirty="0">
                <a:latin typeface="Calibri"/>
                <a:cs typeface="Calibri"/>
              </a:rPr>
              <a:t>библиотеке </a:t>
            </a:r>
            <a:r>
              <a:rPr sz="2400" dirty="0">
                <a:latin typeface="Calibri"/>
                <a:cs typeface="Calibri"/>
              </a:rPr>
              <a:t>в </a:t>
            </a: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spc="-7" baseline="24305" dirty="0">
                <a:latin typeface="Calibri"/>
                <a:cs typeface="Calibri"/>
              </a:rPr>
              <a:t>5  </a:t>
            </a:r>
            <a:r>
              <a:rPr sz="2400" spc="-15" dirty="0">
                <a:latin typeface="Calibri"/>
                <a:cs typeface="Calibri"/>
              </a:rPr>
              <a:t>толстых </a:t>
            </a:r>
            <a:r>
              <a:rPr sz="2400" spc="-10" dirty="0">
                <a:latin typeface="Calibri"/>
                <a:cs typeface="Calibri"/>
              </a:rPr>
              <a:t>томов </a:t>
            </a:r>
            <a:r>
              <a:rPr sz="2400" dirty="0">
                <a:latin typeface="Calibri"/>
                <a:cs typeface="Calibri"/>
              </a:rPr>
              <a:t>с </a:t>
            </a:r>
            <a:r>
              <a:rPr sz="2400" spc="-5" dirty="0">
                <a:latin typeface="Calibri"/>
                <a:cs typeface="Calibri"/>
              </a:rPr>
              <a:t>убористым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шрифтом</a:t>
            </a:r>
            <a:endParaRPr sz="2400" dirty="0">
              <a:latin typeface="Calibri"/>
              <a:cs typeface="Calibri"/>
            </a:endParaRPr>
          </a:p>
          <a:p>
            <a:pPr marL="12700" marR="788670" algn="just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latin typeface="Calibri"/>
                <a:cs typeface="Calibri"/>
              </a:rPr>
              <a:t>С помощью </a:t>
            </a:r>
            <a:r>
              <a:rPr sz="2400" dirty="0">
                <a:latin typeface="Calibri"/>
                <a:cs typeface="Calibri"/>
              </a:rPr>
              <a:t>трансляции с </a:t>
            </a:r>
            <a:r>
              <a:rPr sz="2400" spc="-5" dirty="0">
                <a:latin typeface="Calibri"/>
                <a:cs typeface="Calibri"/>
              </a:rPr>
              <a:t>использованием известного  </a:t>
            </a:r>
            <a:r>
              <a:rPr sz="2400" spc="-10" dirty="0">
                <a:latin typeface="Calibri"/>
                <a:cs typeface="Calibri"/>
              </a:rPr>
              <a:t>генетического </a:t>
            </a:r>
            <a:r>
              <a:rPr sz="2400" spc="-30" dirty="0">
                <a:latin typeface="Calibri"/>
                <a:cs typeface="Calibri"/>
              </a:rPr>
              <a:t>кода </a:t>
            </a:r>
            <a:r>
              <a:rPr sz="2400" spc="-10" dirty="0">
                <a:latin typeface="Calibri"/>
                <a:cs typeface="Calibri"/>
              </a:rPr>
              <a:t>можно получить. </a:t>
            </a:r>
            <a:r>
              <a:rPr sz="2400" spc="-5" dirty="0">
                <a:latin typeface="Calibri"/>
                <a:cs typeface="Calibri"/>
              </a:rPr>
              <a:t>аминокислотные  </a:t>
            </a:r>
            <a:r>
              <a:rPr sz="2400" spc="-10" dirty="0">
                <a:latin typeface="Calibri"/>
                <a:cs typeface="Calibri"/>
              </a:rPr>
              <a:t>(белковые)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последовательности.</a:t>
            </a:r>
            <a:endParaRPr sz="24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440"/>
              </a:spcBef>
              <a:tabLst>
                <a:tab pos="4723765" algn="l"/>
              </a:tabLst>
            </a:pPr>
            <a:r>
              <a:rPr sz="2400" dirty="0">
                <a:latin typeface="Calibri"/>
                <a:cs typeface="Calibri"/>
              </a:rPr>
              <a:t>Из известных </a:t>
            </a:r>
            <a:r>
              <a:rPr sz="2400" spc="-15" dirty="0">
                <a:latin typeface="Calibri"/>
                <a:cs typeface="Calibri"/>
              </a:rPr>
              <a:t>сегодня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-5" dirty="0">
                <a:latin typeface="Calibri"/>
                <a:cs typeface="Calibri"/>
              </a:rPr>
              <a:t> миллионов	</a:t>
            </a:r>
            <a:r>
              <a:rPr sz="2400" spc="-15" dirty="0">
                <a:latin typeface="Calibri"/>
                <a:cs typeface="Calibri"/>
              </a:rPr>
              <a:t>белков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95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%  </a:t>
            </a:r>
            <a:r>
              <a:rPr sz="2400" spc="-10" dirty="0">
                <a:latin typeface="Calibri"/>
                <a:cs typeface="Calibri"/>
              </a:rPr>
              <a:t>последовательностей </a:t>
            </a:r>
            <a:r>
              <a:rPr sz="2400" dirty="0">
                <a:latin typeface="Calibri"/>
                <a:cs typeface="Calibri"/>
              </a:rPr>
              <a:t>– </a:t>
            </a:r>
            <a:r>
              <a:rPr sz="2400" spc="-15" dirty="0">
                <a:latin typeface="Calibri"/>
                <a:cs typeface="Calibri"/>
              </a:rPr>
              <a:t>это </a:t>
            </a:r>
            <a:r>
              <a:rPr sz="2400" dirty="0">
                <a:latin typeface="Calibri"/>
                <a:cs typeface="Calibri"/>
              </a:rPr>
              <a:t>такие </a:t>
            </a:r>
            <a:r>
              <a:rPr sz="2400" spc="-5" dirty="0">
                <a:latin typeface="Calibri"/>
                <a:cs typeface="Calibri"/>
              </a:rPr>
              <a:t>гипотетические трансляты,  </a:t>
            </a:r>
            <a:r>
              <a:rPr sz="2400" dirty="0">
                <a:latin typeface="Calibri"/>
                <a:cs typeface="Calibri"/>
              </a:rPr>
              <a:t>и </a:t>
            </a:r>
            <a:r>
              <a:rPr sz="2400" spc="-10" dirty="0">
                <a:latin typeface="Calibri"/>
                <a:cs typeface="Calibri"/>
              </a:rPr>
              <a:t>больше </a:t>
            </a:r>
            <a:r>
              <a:rPr sz="2400" spc="-5" dirty="0">
                <a:latin typeface="Calibri"/>
                <a:cs typeface="Calibri"/>
              </a:rPr>
              <a:t>о них ничего не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известно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370" y="372236"/>
            <a:ext cx="8443595" cy="445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>
              <a:lnSpc>
                <a:spcPct val="100000"/>
              </a:lnSpc>
            </a:pPr>
            <a:r>
              <a:rPr sz="2800" b="1" spc="-5" dirty="0">
                <a:latin typeface="Calibri"/>
                <a:cs typeface="Calibri"/>
              </a:rPr>
              <a:t>Структурная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биоинформатика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800" spc="-10" dirty="0">
                <a:latin typeface="Calibri"/>
                <a:cs typeface="Calibri"/>
              </a:rPr>
              <a:t>Структурная биоинформатика </a:t>
            </a:r>
            <a:r>
              <a:rPr sz="2800" spc="-5" dirty="0">
                <a:latin typeface="Calibri"/>
                <a:cs typeface="Calibri"/>
              </a:rPr>
              <a:t>занимается</a:t>
            </a:r>
            <a:r>
              <a:rPr sz="2800" spc="1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анализом</a:t>
            </a:r>
            <a:endParaRPr sz="2800">
              <a:latin typeface="Calibri"/>
              <a:cs typeface="Calibri"/>
            </a:endParaRPr>
          </a:p>
          <a:p>
            <a:pPr marL="12700" marR="1450975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пространственных </a:t>
            </a:r>
            <a:r>
              <a:rPr sz="2800" spc="-10" dirty="0">
                <a:latin typeface="Calibri"/>
                <a:cs typeface="Calibri"/>
              </a:rPr>
              <a:t>структур </a:t>
            </a:r>
            <a:r>
              <a:rPr sz="2800" spc="-20" dirty="0">
                <a:latin typeface="Calibri"/>
                <a:cs typeface="Calibri"/>
              </a:rPr>
              <a:t>молекул.  </a:t>
            </a:r>
            <a:r>
              <a:rPr sz="2800" spc="-5" dirty="0">
                <a:latin typeface="Calibri"/>
                <a:cs typeface="Calibri"/>
              </a:rPr>
              <a:t>Известно </a:t>
            </a:r>
            <a:r>
              <a:rPr sz="2800" spc="-10" dirty="0">
                <a:latin typeface="Calibri"/>
                <a:cs typeface="Calibri"/>
              </a:rPr>
              <a:t>всего </a:t>
            </a:r>
            <a:r>
              <a:rPr sz="2800" spc="-20" dirty="0">
                <a:latin typeface="Calibri"/>
                <a:cs typeface="Calibri"/>
              </a:rPr>
              <a:t>около </a:t>
            </a:r>
            <a:r>
              <a:rPr sz="2800" spc="-10" dirty="0">
                <a:latin typeface="Calibri"/>
                <a:cs typeface="Calibri"/>
              </a:rPr>
              <a:t>100 000 структур из  нескольких </a:t>
            </a:r>
            <a:r>
              <a:rPr sz="2800" spc="-5" dirty="0">
                <a:latin typeface="Calibri"/>
                <a:cs typeface="Calibri"/>
              </a:rPr>
              <a:t>миллионов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последовательностей.</a:t>
            </a:r>
            <a:endParaRPr sz="2800">
              <a:latin typeface="Calibri"/>
              <a:cs typeface="Calibri"/>
            </a:endParaRPr>
          </a:p>
          <a:p>
            <a:pPr marL="12700" marR="5080" indent="7874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Молекулярный </a:t>
            </a:r>
            <a:r>
              <a:rPr sz="2800" b="1" spc="-5" dirty="0">
                <a:latin typeface="Calibri"/>
                <a:cs typeface="Calibri"/>
              </a:rPr>
              <a:t>докинг </a:t>
            </a:r>
            <a:r>
              <a:rPr sz="2800" spc="-15" dirty="0">
                <a:latin typeface="Calibri"/>
                <a:cs typeface="Calibri"/>
              </a:rPr>
              <a:t>(молекулярная стыковка) </a:t>
            </a:r>
            <a:r>
              <a:rPr sz="2800" spc="-5" dirty="0">
                <a:latin typeface="Calibri"/>
                <a:cs typeface="Calibri"/>
              </a:rPr>
              <a:t>—  </a:t>
            </a:r>
            <a:r>
              <a:rPr sz="2800" spc="-30" dirty="0">
                <a:latin typeface="Calibri"/>
                <a:cs typeface="Calibri"/>
              </a:rPr>
              <a:t>метод </a:t>
            </a:r>
            <a:r>
              <a:rPr sz="2800" spc="-15" dirty="0">
                <a:latin typeface="Calibri"/>
                <a:cs typeface="Calibri"/>
              </a:rPr>
              <a:t>моделирования, </a:t>
            </a:r>
            <a:r>
              <a:rPr sz="2800" spc="-20" dirty="0">
                <a:latin typeface="Calibri"/>
                <a:cs typeface="Calibri"/>
              </a:rPr>
              <a:t>который </a:t>
            </a:r>
            <a:r>
              <a:rPr sz="2800" spc="-10" dirty="0">
                <a:latin typeface="Calibri"/>
                <a:cs typeface="Calibri"/>
              </a:rPr>
              <a:t>позволяет </a:t>
            </a:r>
            <a:r>
              <a:rPr sz="2800" spc="-15" dirty="0">
                <a:latin typeface="Calibri"/>
                <a:cs typeface="Calibri"/>
              </a:rPr>
              <a:t>предсказать  </a:t>
            </a:r>
            <a:r>
              <a:rPr sz="2800" spc="-10" dirty="0">
                <a:latin typeface="Calibri"/>
                <a:cs typeface="Calibri"/>
              </a:rPr>
              <a:t>наиболее </a:t>
            </a:r>
            <a:r>
              <a:rPr sz="2800" spc="-15" dirty="0">
                <a:latin typeface="Calibri"/>
                <a:cs typeface="Calibri"/>
              </a:rPr>
              <a:t>выгодную </a:t>
            </a:r>
            <a:r>
              <a:rPr sz="2800" spc="-5" dirty="0">
                <a:latin typeface="Calibri"/>
                <a:cs typeface="Calibri"/>
              </a:rPr>
              <a:t>для образования </a:t>
            </a:r>
            <a:r>
              <a:rPr sz="2800" spc="-10" dirty="0">
                <a:latin typeface="Calibri"/>
                <a:cs typeface="Calibri"/>
              </a:rPr>
              <a:t>устойчивого  комплекса </a:t>
            </a:r>
            <a:r>
              <a:rPr sz="2800" spc="-5" dirty="0">
                <a:latin typeface="Calibri"/>
                <a:cs typeface="Calibri"/>
              </a:rPr>
              <a:t>ориентацию и </a:t>
            </a:r>
            <a:r>
              <a:rPr sz="2800" spc="-15" dirty="0">
                <a:latin typeface="Calibri"/>
                <a:cs typeface="Calibri"/>
              </a:rPr>
              <a:t>положение </a:t>
            </a:r>
            <a:r>
              <a:rPr sz="2800" spc="-20" dirty="0">
                <a:latin typeface="Calibri"/>
                <a:cs typeface="Calibri"/>
              </a:rPr>
              <a:t>одной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молекулы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800" spc="-5" dirty="0">
                <a:latin typeface="Calibri"/>
                <a:cs typeface="Calibri"/>
              </a:rPr>
              <a:t>по отношению к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другой.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7667" y="4797145"/>
            <a:ext cx="4815205" cy="1753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970">
              <a:lnSpc>
                <a:spcPts val="181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970">
              <a:lnSpc>
                <a:spcPts val="181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2643" rIns="0" bIns="0" rtlCol="0">
            <a:spAutoFit/>
          </a:bodyPr>
          <a:lstStyle/>
          <a:p>
            <a:pPr marL="372745">
              <a:lnSpc>
                <a:spcPct val="100000"/>
              </a:lnSpc>
            </a:pPr>
            <a:r>
              <a:rPr dirty="0">
                <a:solidFill>
                  <a:srgbClr val="000000"/>
                </a:solidFill>
              </a:rPr>
              <a:t>Программы </a:t>
            </a:r>
            <a:r>
              <a:rPr spc="-5" dirty="0">
                <a:solidFill>
                  <a:srgbClr val="000000"/>
                </a:solidFill>
              </a:rPr>
              <a:t>для </a:t>
            </a:r>
            <a:r>
              <a:rPr spc="-15" dirty="0">
                <a:solidFill>
                  <a:srgbClr val="000000"/>
                </a:solidFill>
              </a:rPr>
              <a:t>молекулярной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стыковки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6303" y="1078484"/>
            <a:ext cx="7811770" cy="521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888740" algn="just">
              <a:lnSpc>
                <a:spcPct val="100000"/>
              </a:lnSpc>
            </a:pPr>
            <a:r>
              <a:rPr sz="1900" spc="-10" dirty="0">
                <a:latin typeface="Calibri"/>
                <a:cs typeface="Calibri"/>
              </a:rPr>
              <a:t>AutoDock (</a:t>
            </a:r>
            <a:r>
              <a:rPr sz="1900" u="heavy" spc="-10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http://autodock.scripps.edu</a:t>
            </a:r>
            <a:r>
              <a:rPr sz="1900" spc="-10" dirty="0">
                <a:latin typeface="Calibri"/>
                <a:cs typeface="Calibri"/>
              </a:rPr>
              <a:t>)  FlexX (</a:t>
            </a:r>
            <a:r>
              <a:rPr sz="1900" u="heavy" spc="-1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http://www.biosolveit.de/FlexX/</a:t>
            </a:r>
            <a:r>
              <a:rPr sz="1900" spc="-10" dirty="0">
                <a:latin typeface="Calibri"/>
                <a:cs typeface="Calibri"/>
              </a:rPr>
              <a:t>)  Dock</a:t>
            </a:r>
            <a:r>
              <a:rPr sz="1900" spc="-9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(</a:t>
            </a:r>
            <a:r>
              <a:rPr sz="1900" u="heavy" spc="-10" dirty="0">
                <a:solidFill>
                  <a:srgbClr val="0000FF"/>
                </a:solidFill>
                <a:latin typeface="Calibri"/>
                <a:cs typeface="Calibri"/>
                <a:hlinkClick r:id="rId4"/>
              </a:rPr>
              <a:t>http://dock.compbio.ucsf.edu</a:t>
            </a:r>
            <a:r>
              <a:rPr sz="1900" spc="-10" dirty="0">
                <a:latin typeface="Calibri"/>
                <a:cs typeface="Calibri"/>
              </a:rPr>
              <a:t>)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900" spc="-10" dirty="0">
                <a:latin typeface="Calibri"/>
                <a:cs typeface="Calibri"/>
              </a:rPr>
              <a:t>Surflex (</a:t>
            </a:r>
            <a:r>
              <a:rPr sz="1900" u="heavy" spc="-10" dirty="0">
                <a:solidFill>
                  <a:srgbClr val="0000FF"/>
                </a:solidFill>
                <a:latin typeface="Calibri"/>
                <a:cs typeface="Calibri"/>
                <a:hlinkClick r:id="rId5"/>
              </a:rPr>
              <a:t>http://www.biopharmics.com</a:t>
            </a:r>
            <a:r>
              <a:rPr sz="1900" spc="-10" dirty="0">
                <a:latin typeface="Calibri"/>
                <a:cs typeface="Calibri"/>
              </a:rPr>
              <a:t>,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www.tripos.com)</a:t>
            </a:r>
            <a:endParaRPr sz="1900">
              <a:latin typeface="Calibri"/>
              <a:cs typeface="Calibri"/>
            </a:endParaRPr>
          </a:p>
          <a:p>
            <a:pPr marL="12700" marR="1273175">
              <a:lnSpc>
                <a:spcPct val="100000"/>
              </a:lnSpc>
            </a:pPr>
            <a:r>
              <a:rPr sz="1900" spc="-10" dirty="0">
                <a:latin typeface="Calibri"/>
                <a:cs typeface="Calibri"/>
              </a:rPr>
              <a:t>Fred (</a:t>
            </a:r>
            <a:r>
              <a:rPr sz="1900" u="heavy" spc="-10" dirty="0">
                <a:solidFill>
                  <a:srgbClr val="0000FF"/>
                </a:solidFill>
                <a:latin typeface="Calibri"/>
                <a:cs typeface="Calibri"/>
                <a:hlinkClick r:id="rId6"/>
              </a:rPr>
              <a:t>http://www.eyesopen.com/products/applications/fred.html</a:t>
            </a:r>
            <a:r>
              <a:rPr sz="1900" spc="-10" dirty="0">
                <a:latin typeface="Calibri"/>
                <a:cs typeface="Calibri"/>
              </a:rPr>
              <a:t>)  </a:t>
            </a:r>
            <a:r>
              <a:rPr sz="1900" spc="-5" dirty="0">
                <a:latin typeface="Calibri"/>
                <a:cs typeface="Calibri"/>
              </a:rPr>
              <a:t>Gold </a:t>
            </a:r>
            <a:r>
              <a:rPr sz="1900" spc="-10" dirty="0">
                <a:latin typeface="Calibri"/>
                <a:cs typeface="Calibri"/>
              </a:rPr>
              <a:t>(</a:t>
            </a:r>
            <a:r>
              <a:rPr sz="1900" u="heavy" spc="-10" dirty="0">
                <a:solidFill>
                  <a:srgbClr val="0000FF"/>
                </a:solidFill>
                <a:latin typeface="Calibri"/>
                <a:cs typeface="Calibri"/>
                <a:hlinkClick r:id="rId7"/>
              </a:rPr>
              <a:t>http://www.ccdc.cam.ac.uk/products/life_sciences/gold/</a:t>
            </a:r>
            <a:r>
              <a:rPr sz="1900" spc="-10" dirty="0">
                <a:latin typeface="Calibri"/>
                <a:cs typeface="Calibri"/>
              </a:rPr>
              <a:t>)  PLANTS (</a:t>
            </a:r>
            <a:r>
              <a:rPr sz="1900" u="heavy" spc="-10" dirty="0">
                <a:solidFill>
                  <a:srgbClr val="0000FF"/>
                </a:solidFill>
                <a:latin typeface="Calibri"/>
                <a:cs typeface="Calibri"/>
                <a:hlinkClick r:id="rId8"/>
              </a:rPr>
              <a:t>http://www.tcd.uni-konstanz.de/research/plants.php</a:t>
            </a:r>
            <a:r>
              <a:rPr sz="1900" spc="-10" dirty="0">
                <a:latin typeface="Calibri"/>
                <a:cs typeface="Calibri"/>
              </a:rPr>
              <a:t>)  </a:t>
            </a:r>
            <a:r>
              <a:rPr sz="1900" spc="-5" dirty="0">
                <a:latin typeface="Calibri"/>
                <a:cs typeface="Calibri"/>
              </a:rPr>
              <a:t>3DPL </a:t>
            </a:r>
            <a:r>
              <a:rPr sz="1900" spc="-15" dirty="0">
                <a:latin typeface="Calibri"/>
                <a:cs typeface="Calibri"/>
              </a:rPr>
              <a:t>(</a:t>
            </a:r>
            <a:r>
              <a:rPr sz="1900" u="heavy" spc="-15" dirty="0">
                <a:solidFill>
                  <a:srgbClr val="0000FF"/>
                </a:solidFill>
                <a:latin typeface="Calibri"/>
                <a:cs typeface="Calibri"/>
                <a:hlinkClick r:id="rId9"/>
              </a:rPr>
              <a:t>http://www.chemnavigator.com/cnc/products/3dpl.asp</a:t>
            </a:r>
            <a:r>
              <a:rPr sz="1900" spc="-15" dirty="0">
                <a:latin typeface="Calibri"/>
                <a:cs typeface="Calibri"/>
              </a:rPr>
              <a:t>)  </a:t>
            </a:r>
            <a:r>
              <a:rPr sz="1900" spc="-5" dirty="0">
                <a:latin typeface="Calibri"/>
                <a:cs typeface="Calibri"/>
              </a:rPr>
              <a:t>Lead Finder</a:t>
            </a:r>
            <a:r>
              <a:rPr sz="1900" spc="-8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(</a:t>
            </a:r>
            <a:r>
              <a:rPr sz="1900" u="heavy" spc="-10" dirty="0">
                <a:solidFill>
                  <a:srgbClr val="0000FF"/>
                </a:solidFill>
                <a:latin typeface="Calibri"/>
                <a:cs typeface="Calibri"/>
                <a:hlinkClick r:id="rId10"/>
              </a:rPr>
              <a:t>http://www.moltech.ru</a:t>
            </a:r>
            <a:r>
              <a:rPr sz="1900" spc="-10" dirty="0">
                <a:latin typeface="Calibri"/>
                <a:cs typeface="Calibri"/>
              </a:rPr>
              <a:t>)</a:t>
            </a:r>
            <a:endParaRPr sz="1900">
              <a:latin typeface="Calibri"/>
              <a:cs typeface="Calibri"/>
            </a:endParaRPr>
          </a:p>
          <a:p>
            <a:pPr marL="12700" marR="2792730">
              <a:lnSpc>
                <a:spcPct val="100000"/>
              </a:lnSpc>
            </a:pPr>
            <a:r>
              <a:rPr sz="1900" spc="-10" dirty="0">
                <a:latin typeface="Calibri"/>
                <a:cs typeface="Calibri"/>
              </a:rPr>
              <a:t>Molegro Virtual </a:t>
            </a:r>
            <a:r>
              <a:rPr sz="1900" spc="-20" dirty="0">
                <a:latin typeface="Calibri"/>
                <a:cs typeface="Calibri"/>
              </a:rPr>
              <a:t>Docker </a:t>
            </a:r>
            <a:r>
              <a:rPr sz="1900" spc="-15" dirty="0">
                <a:latin typeface="Calibri"/>
                <a:cs typeface="Calibri"/>
              </a:rPr>
              <a:t>(</a:t>
            </a:r>
            <a:r>
              <a:rPr sz="1900" u="heavy" spc="-15" dirty="0">
                <a:solidFill>
                  <a:srgbClr val="0000FF"/>
                </a:solidFill>
                <a:latin typeface="Calibri"/>
                <a:cs typeface="Calibri"/>
                <a:hlinkClick r:id="rId11"/>
              </a:rPr>
              <a:t>http://www.molegro.com</a:t>
            </a:r>
            <a:r>
              <a:rPr sz="1900" spc="-15" dirty="0">
                <a:latin typeface="Calibri"/>
                <a:cs typeface="Calibri"/>
              </a:rPr>
              <a:t>)  </a:t>
            </a:r>
            <a:r>
              <a:rPr sz="1900" spc="-5" dirty="0">
                <a:latin typeface="Calibri"/>
                <a:cs typeface="Calibri"/>
              </a:rPr>
              <a:t>ICM </a:t>
            </a:r>
            <a:r>
              <a:rPr sz="1900" spc="-15" dirty="0">
                <a:latin typeface="Calibri"/>
                <a:cs typeface="Calibri"/>
              </a:rPr>
              <a:t>Pro</a:t>
            </a:r>
            <a:r>
              <a:rPr sz="1900" spc="-10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(</a:t>
            </a:r>
            <a:r>
              <a:rPr sz="1900" u="heavy" spc="-10" dirty="0">
                <a:solidFill>
                  <a:srgbClr val="0000FF"/>
                </a:solidFill>
                <a:latin typeface="Calibri"/>
                <a:cs typeface="Calibri"/>
                <a:hlinkClick r:id="rId12"/>
              </a:rPr>
              <a:t>http://www.molsoft.com/icm_pro.html</a:t>
            </a:r>
            <a:r>
              <a:rPr sz="1900" spc="-10" dirty="0">
                <a:latin typeface="Calibri"/>
                <a:cs typeface="Calibri"/>
              </a:rPr>
              <a:t>)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900" spc="-15" dirty="0">
                <a:latin typeface="Calibri"/>
                <a:cs typeface="Calibri"/>
              </a:rPr>
              <a:t>Ligand </a:t>
            </a:r>
            <a:r>
              <a:rPr sz="1900" spc="-5" dirty="0">
                <a:latin typeface="Calibri"/>
                <a:cs typeface="Calibri"/>
              </a:rPr>
              <a:t>fit, </a:t>
            </a:r>
            <a:r>
              <a:rPr sz="1900" spc="-10" dirty="0">
                <a:latin typeface="Calibri"/>
                <a:cs typeface="Calibri"/>
              </a:rPr>
              <a:t>Libdock </a:t>
            </a:r>
            <a:r>
              <a:rPr sz="1900" spc="-5" dirty="0">
                <a:latin typeface="Calibri"/>
                <a:cs typeface="Calibri"/>
              </a:rPr>
              <a:t>and </a:t>
            </a:r>
            <a:r>
              <a:rPr sz="1900" spc="-15" dirty="0">
                <a:latin typeface="Calibri"/>
                <a:cs typeface="Calibri"/>
              </a:rPr>
              <a:t>CDocker</a:t>
            </a:r>
            <a:r>
              <a:rPr sz="1900" spc="26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(</a:t>
            </a:r>
            <a:r>
              <a:rPr sz="1900" u="heavy" spc="-10" dirty="0">
                <a:solidFill>
                  <a:srgbClr val="0000FF"/>
                </a:solidFill>
                <a:latin typeface="Calibri"/>
                <a:cs typeface="Calibri"/>
                <a:hlinkClick r:id="rId13"/>
              </a:rPr>
              <a:t>http://accelrys.com/services/training/life-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900" u="heavy" spc="-5" dirty="0">
                <a:solidFill>
                  <a:srgbClr val="0000FF"/>
                </a:solidFill>
                <a:latin typeface="Calibri"/>
                <a:cs typeface="Calibri"/>
                <a:hlinkClick r:id="rId13"/>
              </a:rPr>
              <a:t>science/StructureBasedDesignDescription.html</a:t>
            </a:r>
            <a:r>
              <a:rPr sz="1900" spc="-5" dirty="0">
                <a:latin typeface="Calibri"/>
                <a:cs typeface="Calibri"/>
              </a:rPr>
              <a:t>)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900" spc="-10" dirty="0">
                <a:latin typeface="Calibri"/>
                <a:cs typeface="Calibri"/>
              </a:rPr>
              <a:t>DockSearch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(</a:t>
            </a:r>
            <a:r>
              <a:rPr sz="1900" u="heavy" spc="-10" dirty="0">
                <a:solidFill>
                  <a:srgbClr val="0000FF"/>
                </a:solidFill>
                <a:latin typeface="Calibri"/>
                <a:cs typeface="Calibri"/>
                <a:hlinkClick r:id="rId14"/>
              </a:rPr>
              <a:t>http://www.ibmc.msk.ru</a:t>
            </a:r>
            <a:r>
              <a:rPr sz="1900" spc="-10" dirty="0">
                <a:latin typeface="Calibri"/>
                <a:cs typeface="Calibri"/>
              </a:rPr>
              <a:t>)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900" spc="-10" dirty="0">
                <a:latin typeface="Calibri"/>
                <a:cs typeface="Calibri"/>
              </a:rPr>
              <a:t>eHiTS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(</a:t>
            </a:r>
            <a:r>
              <a:rPr sz="1900" u="heavy" spc="-10" dirty="0">
                <a:solidFill>
                  <a:srgbClr val="0000FF"/>
                </a:solidFill>
                <a:latin typeface="Calibri"/>
                <a:cs typeface="Calibri"/>
                <a:hlinkClick r:id="rId15"/>
              </a:rPr>
              <a:t>http://www.simbiosys.ca/ehits/index.html</a:t>
            </a:r>
            <a:r>
              <a:rPr sz="1900" spc="-10" dirty="0">
                <a:latin typeface="Calibri"/>
                <a:cs typeface="Calibri"/>
              </a:rPr>
              <a:t>)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900" spc="-5" dirty="0">
                <a:latin typeface="Calibri"/>
                <a:cs typeface="Calibri"/>
              </a:rPr>
              <a:t>Glide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(</a:t>
            </a:r>
            <a:r>
              <a:rPr sz="1900" u="heavy" spc="-15" dirty="0">
                <a:solidFill>
                  <a:srgbClr val="0000FF"/>
                </a:solidFill>
                <a:latin typeface="Calibri"/>
                <a:cs typeface="Calibri"/>
                <a:hlinkClick r:id="rId16"/>
              </a:rPr>
              <a:t>http://www.schrodinger.com/productpage/14/5/</a:t>
            </a:r>
            <a:r>
              <a:rPr sz="1900" spc="-15" dirty="0">
                <a:latin typeface="Calibri"/>
                <a:cs typeface="Calibri"/>
              </a:rPr>
              <a:t>)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900" spc="-10" dirty="0">
                <a:latin typeface="Calibri"/>
                <a:cs typeface="Calibri"/>
              </a:rPr>
              <a:t>DockingShop</a:t>
            </a:r>
            <a:r>
              <a:rPr sz="1900" spc="8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(</a:t>
            </a:r>
            <a:r>
              <a:rPr sz="1900" u="heavy" spc="-5" dirty="0">
                <a:solidFill>
                  <a:srgbClr val="0000FF"/>
                </a:solidFill>
                <a:latin typeface="Calibri"/>
                <a:cs typeface="Calibri"/>
                <a:hlinkClick r:id="rId17"/>
              </a:rPr>
              <a:t>http://vis.lbl.gov/~scrivelli/Public/silvia_page/DockingShop.html</a:t>
            </a:r>
            <a:r>
              <a:rPr sz="1900" spc="-5" dirty="0">
                <a:latin typeface="Calibri"/>
                <a:cs typeface="Calibri"/>
              </a:rPr>
              <a:t>)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900" spc="-10" dirty="0">
                <a:latin typeface="Calibri"/>
                <a:cs typeface="Calibri"/>
              </a:rPr>
              <a:t>HADDOCK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(</a:t>
            </a:r>
            <a:r>
              <a:rPr sz="1900" u="heavy" spc="-15" dirty="0">
                <a:solidFill>
                  <a:srgbClr val="0000FF"/>
                </a:solidFill>
                <a:latin typeface="Calibri"/>
                <a:cs typeface="Calibri"/>
                <a:hlinkClick r:id="rId18"/>
              </a:rPr>
              <a:t>http://www.nmr.chem.uu.nl/haddock/</a:t>
            </a:r>
            <a:r>
              <a:rPr sz="1900" spc="-15" dirty="0">
                <a:latin typeface="Calibri"/>
                <a:cs typeface="Calibri"/>
              </a:rPr>
              <a:t>)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66835" y="6432448"/>
            <a:ext cx="1416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2643" rIns="0" bIns="0" rtlCol="0">
            <a:spAutoFit/>
          </a:bodyPr>
          <a:lstStyle/>
          <a:p>
            <a:pPr marL="233679">
              <a:lnSpc>
                <a:spcPct val="100000"/>
              </a:lnSpc>
            </a:pPr>
            <a:r>
              <a:rPr spc="-5" dirty="0"/>
              <a:t>Биоинформатика </a:t>
            </a:r>
            <a:r>
              <a:rPr spc="-10" dirty="0">
                <a:solidFill>
                  <a:srgbClr val="000000"/>
                </a:solidFill>
              </a:rPr>
              <a:t>Компьютерная</a:t>
            </a:r>
            <a:r>
              <a:rPr spc="3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геномика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8540" y="934846"/>
            <a:ext cx="7855584" cy="5426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985">
              <a:lnSpc>
                <a:spcPct val="100000"/>
              </a:lnSpc>
              <a:tabLst>
                <a:tab pos="7524750" algn="l"/>
              </a:tabLst>
            </a:pPr>
            <a:r>
              <a:rPr sz="2400" spc="-15" dirty="0">
                <a:latin typeface="Calibri"/>
                <a:cs typeface="Calibri"/>
              </a:rPr>
              <a:t>Сегодня </a:t>
            </a:r>
            <a:r>
              <a:rPr sz="2400" spc="-10" dirty="0">
                <a:latin typeface="Calibri"/>
                <a:cs typeface="Calibri"/>
              </a:rPr>
              <a:t>определены полные </a:t>
            </a:r>
            <a:r>
              <a:rPr sz="2400" dirty="0">
                <a:latin typeface="Calibri"/>
                <a:cs typeface="Calibri"/>
              </a:rPr>
              <a:t>или почти </a:t>
            </a:r>
            <a:r>
              <a:rPr sz="2400" spc="-10" dirty="0">
                <a:latin typeface="Calibri"/>
                <a:cs typeface="Calibri"/>
              </a:rPr>
              <a:t>полные  </a:t>
            </a:r>
            <a:r>
              <a:rPr sz="2400" dirty="0">
                <a:latin typeface="Calibri"/>
                <a:cs typeface="Calibri"/>
              </a:rPr>
              <a:t>п</a:t>
            </a:r>
            <a:r>
              <a:rPr sz="2400" spc="-10" dirty="0">
                <a:latin typeface="Calibri"/>
                <a:cs typeface="Calibri"/>
              </a:rPr>
              <a:t>о</a:t>
            </a:r>
            <a:r>
              <a:rPr sz="2400" dirty="0">
                <a:latin typeface="Calibri"/>
                <a:cs typeface="Calibri"/>
              </a:rPr>
              <a:t>сл</a:t>
            </a:r>
            <a:r>
              <a:rPr sz="2400" spc="-30" dirty="0">
                <a:latin typeface="Calibri"/>
                <a:cs typeface="Calibri"/>
              </a:rPr>
              <a:t>е</a:t>
            </a:r>
            <a:r>
              <a:rPr sz="2400" spc="-25" dirty="0">
                <a:latin typeface="Calibri"/>
                <a:cs typeface="Calibri"/>
              </a:rPr>
              <a:t>д</a:t>
            </a:r>
            <a:r>
              <a:rPr sz="2400" dirty="0">
                <a:latin typeface="Calibri"/>
                <a:cs typeface="Calibri"/>
              </a:rPr>
              <a:t>ов</a:t>
            </a:r>
            <a:r>
              <a:rPr sz="2400" spc="-15" dirty="0">
                <a:latin typeface="Calibri"/>
                <a:cs typeface="Calibri"/>
              </a:rPr>
              <a:t>а</a:t>
            </a:r>
            <a:r>
              <a:rPr sz="2400" spc="-30" dirty="0">
                <a:latin typeface="Calibri"/>
                <a:cs typeface="Calibri"/>
              </a:rPr>
              <a:t>т</a:t>
            </a:r>
            <a:r>
              <a:rPr sz="2400" spc="-35" dirty="0">
                <a:latin typeface="Calibri"/>
                <a:cs typeface="Calibri"/>
              </a:rPr>
              <a:t>е</a:t>
            </a:r>
            <a:r>
              <a:rPr sz="2400" dirty="0">
                <a:latin typeface="Calibri"/>
                <a:cs typeface="Calibri"/>
              </a:rPr>
              <a:t>льн</a:t>
            </a:r>
            <a:r>
              <a:rPr sz="2400" spc="-10" dirty="0">
                <a:latin typeface="Calibri"/>
                <a:cs typeface="Calibri"/>
              </a:rPr>
              <a:t>о</a:t>
            </a:r>
            <a:r>
              <a:rPr sz="2400" dirty="0">
                <a:latin typeface="Calibri"/>
                <a:cs typeface="Calibri"/>
              </a:rPr>
              <a:t>сти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г</a:t>
            </a:r>
            <a:r>
              <a:rPr sz="2400" dirty="0">
                <a:latin typeface="Calibri"/>
                <a:cs typeface="Calibri"/>
              </a:rPr>
              <a:t>ено</a:t>
            </a:r>
            <a:r>
              <a:rPr sz="2400" spc="-10" dirty="0">
                <a:latin typeface="Calibri"/>
                <a:cs typeface="Calibri"/>
              </a:rPr>
              <a:t>м</a:t>
            </a:r>
            <a:r>
              <a:rPr sz="2400" dirty="0">
                <a:latin typeface="Calibri"/>
                <a:cs typeface="Calibri"/>
              </a:rPr>
              <a:t>ов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мн</a:t>
            </a:r>
            <a:r>
              <a:rPr sz="2400" spc="-15" dirty="0">
                <a:latin typeface="Calibri"/>
                <a:cs typeface="Calibri"/>
              </a:rPr>
              <a:t>о</a:t>
            </a:r>
            <a:r>
              <a:rPr sz="2400" dirty="0">
                <a:latin typeface="Calibri"/>
                <a:cs typeface="Calibri"/>
              </a:rPr>
              <a:t>гих ор</a:t>
            </a:r>
            <a:r>
              <a:rPr sz="2400" spc="-20" dirty="0">
                <a:latin typeface="Calibri"/>
                <a:cs typeface="Calibri"/>
              </a:rPr>
              <a:t>г</a:t>
            </a:r>
            <a:r>
              <a:rPr sz="2400" dirty="0">
                <a:latin typeface="Calibri"/>
                <a:cs typeface="Calibri"/>
              </a:rPr>
              <a:t>анизм</a:t>
            </a:r>
            <a:r>
              <a:rPr sz="2400" spc="-10" dirty="0">
                <a:latin typeface="Calibri"/>
                <a:cs typeface="Calibri"/>
              </a:rPr>
              <a:t>о</a:t>
            </a:r>
            <a:r>
              <a:rPr sz="2400" dirty="0">
                <a:latin typeface="Calibri"/>
                <a:cs typeface="Calibri"/>
              </a:rPr>
              <a:t>в, но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э</a:t>
            </a:r>
            <a:r>
              <a:rPr sz="2400" spc="-30" dirty="0">
                <a:latin typeface="Calibri"/>
                <a:cs typeface="Calibri"/>
              </a:rPr>
              <a:t>т</a:t>
            </a:r>
            <a:r>
              <a:rPr sz="2400" dirty="0">
                <a:latin typeface="Calibri"/>
                <a:cs typeface="Calibri"/>
              </a:rPr>
              <a:t>о	не  </a:t>
            </a:r>
            <a:r>
              <a:rPr sz="2400" spc="-10" dirty="0">
                <a:latin typeface="Calibri"/>
                <a:cs typeface="Calibri"/>
              </a:rPr>
              <a:t>самоцель, </a:t>
            </a:r>
            <a:r>
              <a:rPr sz="2400" dirty="0">
                <a:latin typeface="Calibri"/>
                <a:cs typeface="Calibri"/>
              </a:rPr>
              <a:t>а первый шаг </a:t>
            </a:r>
            <a:r>
              <a:rPr sz="2400" spc="-5" dirty="0">
                <a:latin typeface="Calibri"/>
                <a:cs typeface="Calibri"/>
              </a:rPr>
              <a:t>для исследования </a:t>
            </a:r>
            <a:r>
              <a:rPr sz="2400" spc="-15" dirty="0">
                <a:latin typeface="Calibri"/>
                <a:cs typeface="Calibri"/>
              </a:rPr>
              <a:t>того, как  </a:t>
            </a:r>
            <a:r>
              <a:rPr sz="2400" spc="-5" dirty="0">
                <a:latin typeface="Calibri"/>
                <a:cs typeface="Calibri"/>
              </a:rPr>
              <a:t>функционирует та или </a:t>
            </a:r>
            <a:r>
              <a:rPr sz="2400" dirty="0">
                <a:latin typeface="Calibri"/>
                <a:cs typeface="Calibri"/>
              </a:rPr>
              <a:t>иная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клетка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sz="2400" dirty="0">
                <a:latin typeface="Calibri"/>
                <a:cs typeface="Calibri"/>
              </a:rPr>
              <a:t>Изучение </a:t>
            </a:r>
            <a:r>
              <a:rPr sz="2400" spc="-5" dirty="0">
                <a:latin typeface="Calibri"/>
                <a:cs typeface="Calibri"/>
              </a:rPr>
              <a:t>геномов </a:t>
            </a:r>
            <a:r>
              <a:rPr sz="2400" spc="-10" dirty="0">
                <a:latin typeface="Calibri"/>
                <a:cs typeface="Calibri"/>
              </a:rPr>
              <a:t>позволяет </a:t>
            </a:r>
            <a:r>
              <a:rPr sz="2400" spc="-5" dirty="0">
                <a:latin typeface="Calibri"/>
                <a:cs typeface="Calibri"/>
              </a:rPr>
              <a:t>найти </a:t>
            </a:r>
            <a:r>
              <a:rPr sz="2400" dirty="0">
                <a:latin typeface="Calibri"/>
                <a:cs typeface="Calibri"/>
              </a:rPr>
              <a:t>новые </a:t>
            </a:r>
            <a:r>
              <a:rPr sz="2400" spc="-5" dirty="0">
                <a:latin typeface="Calibri"/>
                <a:cs typeface="Calibri"/>
              </a:rPr>
              <a:t>метаболические  </a:t>
            </a:r>
            <a:r>
              <a:rPr sz="2400" dirty="0">
                <a:latin typeface="Calibri"/>
                <a:cs typeface="Calibri"/>
              </a:rPr>
              <a:t>пути или </a:t>
            </a:r>
            <a:r>
              <a:rPr sz="2400" spc="-5" dirty="0">
                <a:latin typeface="Calibri"/>
                <a:cs typeface="Calibri"/>
              </a:rPr>
              <a:t>ферменты, </a:t>
            </a:r>
            <a:r>
              <a:rPr sz="2400" spc="-15" dirty="0">
                <a:latin typeface="Calibri"/>
                <a:cs typeface="Calibri"/>
              </a:rPr>
              <a:t>которые </a:t>
            </a:r>
            <a:r>
              <a:rPr sz="2400" spc="-25" dirty="0">
                <a:latin typeface="Calibri"/>
                <a:cs typeface="Calibri"/>
              </a:rPr>
              <a:t>будут </a:t>
            </a:r>
            <a:r>
              <a:rPr sz="2400" dirty="0">
                <a:latin typeface="Calibri"/>
                <a:cs typeface="Calibri"/>
              </a:rPr>
              <a:t>применены в  </a:t>
            </a:r>
            <a:r>
              <a:rPr sz="2400" spc="-10" dirty="0">
                <a:latin typeface="Calibri"/>
                <a:cs typeface="Calibri"/>
              </a:rPr>
              <a:t>биотехнологическом производстве </a:t>
            </a:r>
            <a:r>
              <a:rPr sz="2400" spc="-5" dirty="0">
                <a:latin typeface="Calibri"/>
                <a:cs typeface="Calibri"/>
              </a:rPr>
              <a:t>(например, витаминов </a:t>
            </a:r>
            <a:r>
              <a:rPr sz="2400" dirty="0">
                <a:latin typeface="Calibri"/>
                <a:cs typeface="Calibri"/>
              </a:rPr>
              <a:t>и  </a:t>
            </a:r>
            <a:r>
              <a:rPr sz="2400" spc="-5" dirty="0">
                <a:latin typeface="Calibri"/>
                <a:cs typeface="Calibri"/>
              </a:rPr>
              <a:t>других биологически </a:t>
            </a:r>
            <a:r>
              <a:rPr sz="2400" dirty="0">
                <a:latin typeface="Calibri"/>
                <a:cs typeface="Calibri"/>
              </a:rPr>
              <a:t>активных </a:t>
            </a:r>
            <a:r>
              <a:rPr sz="2400" spc="-5" dirty="0">
                <a:latin typeface="Calibri"/>
                <a:cs typeface="Calibri"/>
              </a:rPr>
              <a:t>веществ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12700" marR="269240">
              <a:lnSpc>
                <a:spcPct val="100000"/>
              </a:lnSpc>
              <a:spcBef>
                <a:spcPts val="1200"/>
              </a:spcBef>
            </a:pPr>
            <a:r>
              <a:rPr sz="2400" spc="-10" dirty="0">
                <a:latin typeface="Calibri"/>
                <a:cs typeface="Calibri"/>
              </a:rPr>
              <a:t>Компьютерный </a:t>
            </a:r>
            <a:r>
              <a:rPr sz="2400" dirty="0">
                <a:latin typeface="Calibri"/>
                <a:cs typeface="Calibri"/>
              </a:rPr>
              <a:t>анализ </a:t>
            </a:r>
            <a:r>
              <a:rPr sz="2400" spc="-10" dirty="0">
                <a:latin typeface="Calibri"/>
                <a:cs typeface="Calibri"/>
              </a:rPr>
              <a:t>позволяет </a:t>
            </a:r>
            <a:r>
              <a:rPr sz="2400" dirty="0">
                <a:latin typeface="Calibri"/>
                <a:cs typeface="Calibri"/>
              </a:rPr>
              <a:t>с известной </a:t>
            </a:r>
            <a:r>
              <a:rPr sz="2400" spc="-5" dirty="0">
                <a:latin typeface="Calibri"/>
                <a:cs typeface="Calibri"/>
              </a:rPr>
              <a:t>степенью  точности охарактеризовать </a:t>
            </a:r>
            <a:r>
              <a:rPr sz="2400" spc="-15" dirty="0">
                <a:latin typeface="Calibri"/>
                <a:cs typeface="Calibri"/>
              </a:rPr>
              <a:t>несколько </a:t>
            </a:r>
            <a:r>
              <a:rPr sz="2400" spc="-5" dirty="0">
                <a:latin typeface="Calibri"/>
                <a:cs typeface="Calibri"/>
              </a:rPr>
              <a:t>тысяч </a:t>
            </a:r>
            <a:r>
              <a:rPr sz="2400" spc="-10" dirty="0">
                <a:latin typeface="Calibri"/>
                <a:cs typeface="Calibri"/>
              </a:rPr>
              <a:t>генов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силами  </a:t>
            </a:r>
            <a:r>
              <a:rPr sz="2400" spc="-10" dirty="0">
                <a:latin typeface="Calibri"/>
                <a:cs typeface="Calibri"/>
              </a:rPr>
              <a:t>небольшой </a:t>
            </a:r>
            <a:r>
              <a:rPr sz="2400" spc="-5" dirty="0">
                <a:latin typeface="Calibri"/>
                <a:cs typeface="Calibri"/>
              </a:rPr>
              <a:t>группы примерно </a:t>
            </a:r>
            <a:r>
              <a:rPr sz="2400" dirty="0">
                <a:latin typeface="Calibri"/>
                <a:cs typeface="Calibri"/>
              </a:rPr>
              <a:t>за </a:t>
            </a:r>
            <a:r>
              <a:rPr sz="2400" spc="-15" dirty="0">
                <a:latin typeface="Calibri"/>
                <a:cs typeface="Calibri"/>
              </a:rPr>
              <a:t>неделю, </a:t>
            </a:r>
            <a:r>
              <a:rPr sz="2400" spc="-35" dirty="0">
                <a:latin typeface="Calibri"/>
                <a:cs typeface="Calibri"/>
              </a:rPr>
              <a:t>тогда </a:t>
            </a:r>
            <a:r>
              <a:rPr sz="2400" spc="-15" dirty="0">
                <a:latin typeface="Calibri"/>
                <a:cs typeface="Calibri"/>
              </a:rPr>
              <a:t>как  </a:t>
            </a:r>
            <a:r>
              <a:rPr sz="2400" spc="-5" dirty="0">
                <a:latin typeface="Calibri"/>
                <a:cs typeface="Calibri"/>
              </a:rPr>
              <a:t>экспериментальное </a:t>
            </a:r>
            <a:r>
              <a:rPr sz="2400" spc="-10" dirty="0">
                <a:latin typeface="Calibri"/>
                <a:cs typeface="Calibri"/>
              </a:rPr>
              <a:t>определение </a:t>
            </a:r>
            <a:r>
              <a:rPr sz="2400" spc="-5" dirty="0">
                <a:latin typeface="Calibri"/>
                <a:cs typeface="Calibri"/>
              </a:rPr>
              <a:t>функции </a:t>
            </a:r>
            <a:r>
              <a:rPr sz="2400" spc="-25" dirty="0">
                <a:latin typeface="Calibri"/>
                <a:cs typeface="Calibri"/>
              </a:rPr>
              <a:t>только </a:t>
            </a:r>
            <a:r>
              <a:rPr sz="2400" spc="-20" dirty="0">
                <a:latin typeface="Calibri"/>
                <a:cs typeface="Calibri"/>
              </a:rPr>
              <a:t>одного  </a:t>
            </a:r>
            <a:r>
              <a:rPr sz="2400" spc="-10" dirty="0">
                <a:latin typeface="Calibri"/>
                <a:cs typeface="Calibri"/>
              </a:rPr>
              <a:t>гена </a:t>
            </a:r>
            <a:r>
              <a:rPr sz="2400" spc="-5" dirty="0">
                <a:latin typeface="Calibri"/>
                <a:cs typeface="Calibri"/>
              </a:rPr>
              <a:t>требует интенсивной работы </a:t>
            </a:r>
            <a:r>
              <a:rPr sz="2400" spc="-20" dirty="0">
                <a:latin typeface="Calibri"/>
                <a:cs typeface="Calibri"/>
              </a:rPr>
              <a:t>одной </a:t>
            </a:r>
            <a:r>
              <a:rPr sz="2400" spc="-5" dirty="0">
                <a:latin typeface="Calibri"/>
                <a:cs typeface="Calibri"/>
              </a:rPr>
              <a:t>лаборатории </a:t>
            </a:r>
            <a:r>
              <a:rPr sz="2400" spc="-15" dirty="0">
                <a:latin typeface="Calibri"/>
                <a:cs typeface="Calibri"/>
              </a:rPr>
              <a:t>как  </a:t>
            </a:r>
            <a:r>
              <a:rPr sz="2400" spc="-5" dirty="0">
                <a:latin typeface="Calibri"/>
                <a:cs typeface="Calibri"/>
              </a:rPr>
              <a:t>минимум </a:t>
            </a:r>
            <a:r>
              <a:rPr sz="2400" dirty="0">
                <a:latin typeface="Calibri"/>
                <a:cs typeface="Calibri"/>
              </a:rPr>
              <a:t>в </a:t>
            </a:r>
            <a:r>
              <a:rPr sz="2400" spc="-5" dirty="0">
                <a:latin typeface="Calibri"/>
                <a:cs typeface="Calibri"/>
              </a:rPr>
              <a:t>течение </a:t>
            </a:r>
            <a:r>
              <a:rPr sz="2400" spc="-10" dirty="0">
                <a:latin typeface="Calibri"/>
                <a:cs typeface="Calibri"/>
              </a:rPr>
              <a:t>нескольких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месяцев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2129</Words>
  <Application>Microsoft Office PowerPoint</Application>
  <PresentationFormat>Экран (4:3)</PresentationFormat>
  <Paragraphs>335</Paragraphs>
  <Slides>35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6" baseType="lpstr">
      <vt:lpstr>Office Theme</vt:lpstr>
      <vt:lpstr>Введение в системную биологию</vt:lpstr>
      <vt:lpstr>Презентация PowerPoint</vt:lpstr>
      <vt:lpstr>Презентация PowerPoint</vt:lpstr>
      <vt:lpstr>Дж. Мюррей (James Murray) – математик:</vt:lpstr>
      <vt:lpstr>Основные варианты применения математики в биологии</vt:lpstr>
      <vt:lpstr>Биоинформатика последовательностей</vt:lpstr>
      <vt:lpstr>Презентация PowerPoint</vt:lpstr>
      <vt:lpstr>Программы для молекулярной стыковки</vt:lpstr>
      <vt:lpstr>Биоинформатика Компьютерная геномика</vt:lpstr>
      <vt:lpstr>Биоинформатика</vt:lpstr>
      <vt:lpstr>ББииооииннффооррммааттииккаа</vt:lpstr>
      <vt:lpstr>Математическая биология</vt:lpstr>
      <vt:lpstr>Компьютерная биология</vt:lpstr>
      <vt:lpstr>Компьютерная биология</vt:lpstr>
      <vt:lpstr>Оценки вычислительных потребностей для полного  расчета энергии связывания всех низкомолекулярных  соединений, входящих в различные базы данных</vt:lpstr>
      <vt:lpstr>Презентация PowerPoint</vt:lpstr>
      <vt:lpstr>Самый мощный сегодня суперкомпьютер в мире  Tianhe-2 (Млечный путь 2)</vt:lpstr>
      <vt:lpstr>Системная биология (systems biology)</vt:lpstr>
      <vt:lpstr>Редукционистский подход предполагает, что свойства</vt:lpstr>
      <vt:lpstr> Холистический подход</vt:lpstr>
      <vt:lpstr>Системная биология (systems biology)</vt:lpstr>
      <vt:lpstr>Системная биология (systems biology)</vt:lpstr>
      <vt:lpstr>Развитие системной биологии:</vt:lpstr>
      <vt:lpstr> Карл Людвиг фон Берталанфи</vt:lpstr>
      <vt:lpstr>Открытые системы по Берталанфи – могут принимать больше энергии, чем  отдавать. Они усовершенствуют себя сами, по заложенному в них принципу  организации, саморегуляции и самоуправления. В случае биологии – на  основе генетического кода и его реализации (фенома) в пределах,  задаваемых данными условиями существования.</vt:lpstr>
      <vt:lpstr>Этапы развития системной биологии:</vt:lpstr>
      <vt:lpstr>Презентация PowerPoint</vt:lpstr>
      <vt:lpstr>Презентация PowerPoint</vt:lpstr>
      <vt:lpstr>Смежные дисциплины (и их объекты), из которых,  главным образом, берутся и анализируются данные  в биоинформатике и системной биологии:</vt:lpstr>
      <vt:lpstr>Смежные дисциплины (и их объекты), из которых,  главным образом, берутся и анализируются данные  в биоинформатике и системной биологии:</vt:lpstr>
      <vt:lpstr>Смежные дисциплины (и их объекты), из которых,  главным образом, берутся и анализируются данные  в биоинформатике и системной биологии:</vt:lpstr>
      <vt:lpstr>Инструменты системной биологии</vt:lpstr>
      <vt:lpstr>Презентация PowerPoint</vt:lpstr>
      <vt:lpstr>Презентация PowerPoint</vt:lpstr>
      <vt:lpstr>Системная биология (systems biology)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UserAI</dc:creator>
  <cp:lastModifiedBy>Григорий</cp:lastModifiedBy>
  <cp:revision>5</cp:revision>
  <dcterms:created xsi:type="dcterms:W3CDTF">2017-09-05T09:51:34Z</dcterms:created>
  <dcterms:modified xsi:type="dcterms:W3CDTF">2017-09-05T10:45:29Z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2016-11-15T00:00:00Z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2017-09-05T00:00:00Z</vt:filetime>
  </property>
</Properties>
</file>